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mp4" ContentType="video/mp4"/>
  <Default Extension="rels" ContentType="application/vnd.openxmlformats-package.relationships+xml"/>
  <Default Extension="vml" ContentType="application/vnd.openxmlformats-officedocument.vmlDrawing"/>
  <Default Extension="mov" ContentType="video/quicktime"/>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5"/>
  </p:notesMasterIdLst>
  <p:handoutMasterIdLst>
    <p:handoutMasterId r:id="rId76"/>
  </p:handoutMasterIdLst>
  <p:sldIdLst>
    <p:sldId id="256" r:id="rId2"/>
    <p:sldId id="257" r:id="rId3"/>
    <p:sldId id="258" r:id="rId4"/>
    <p:sldId id="321" r:id="rId5"/>
    <p:sldId id="259" r:id="rId6"/>
    <p:sldId id="320" r:id="rId7"/>
    <p:sldId id="322" r:id="rId8"/>
    <p:sldId id="263" r:id="rId9"/>
    <p:sldId id="260" r:id="rId10"/>
    <p:sldId id="261" r:id="rId11"/>
    <p:sldId id="266" r:id="rId12"/>
    <p:sldId id="268" r:id="rId13"/>
    <p:sldId id="323" r:id="rId14"/>
    <p:sldId id="267" r:id="rId15"/>
    <p:sldId id="295" r:id="rId16"/>
    <p:sldId id="303" r:id="rId17"/>
    <p:sldId id="301" r:id="rId18"/>
    <p:sldId id="302" r:id="rId19"/>
    <p:sldId id="304" r:id="rId20"/>
    <p:sldId id="305" r:id="rId21"/>
    <p:sldId id="306" r:id="rId22"/>
    <p:sldId id="307" r:id="rId23"/>
    <p:sldId id="308" r:id="rId24"/>
    <p:sldId id="309" r:id="rId25"/>
    <p:sldId id="271" r:id="rId26"/>
    <p:sldId id="274" r:id="rId27"/>
    <p:sldId id="275" r:id="rId28"/>
    <p:sldId id="276" r:id="rId29"/>
    <p:sldId id="277" r:id="rId30"/>
    <p:sldId id="279" r:id="rId31"/>
    <p:sldId id="296"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7" r:id="rId46"/>
    <p:sldId id="310" r:id="rId47"/>
    <p:sldId id="273" r:id="rId48"/>
    <p:sldId id="269" r:id="rId49"/>
    <p:sldId id="270" r:id="rId50"/>
    <p:sldId id="299" r:id="rId51"/>
    <p:sldId id="300" r:id="rId52"/>
    <p:sldId id="272" r:id="rId53"/>
    <p:sldId id="311" r:id="rId54"/>
    <p:sldId id="312" r:id="rId55"/>
    <p:sldId id="313" r:id="rId56"/>
    <p:sldId id="314" r:id="rId57"/>
    <p:sldId id="315" r:id="rId58"/>
    <p:sldId id="316" r:id="rId59"/>
    <p:sldId id="317" r:id="rId60"/>
    <p:sldId id="318" r:id="rId61"/>
    <p:sldId id="328" r:id="rId62"/>
    <p:sldId id="329" r:id="rId63"/>
    <p:sldId id="330" r:id="rId64"/>
    <p:sldId id="331" r:id="rId65"/>
    <p:sldId id="332" r:id="rId66"/>
    <p:sldId id="333" r:id="rId67"/>
    <p:sldId id="334" r:id="rId68"/>
    <p:sldId id="324" r:id="rId69"/>
    <p:sldId id="325" r:id="rId70"/>
    <p:sldId id="326" r:id="rId71"/>
    <p:sldId id="327" r:id="rId72"/>
    <p:sldId id="262" r:id="rId73"/>
    <p:sldId id="298"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4C4C"/>
    <a:srgbClr val="767676"/>
    <a:srgbClr val="F80B17"/>
    <a:srgbClr val="84C8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5"/>
    <p:restoredTop sz="86067" autoAdjust="0"/>
  </p:normalViewPr>
  <p:slideViewPr>
    <p:cSldViewPr snapToGrid="0" snapToObjects="1">
      <p:cViewPr varScale="1">
        <p:scale>
          <a:sx n="92" d="100"/>
          <a:sy n="92" d="100"/>
        </p:scale>
        <p:origin x="172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image" Target="../media/image79.wmf"/><Relationship Id="rId2"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887AD1-A3DF-EC48-B4F2-155A4E19244B}" type="datetimeFigureOut">
              <a:rPr lang="en-US" smtClean="0"/>
              <a:t>9/5/17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74941A-FE1B-394E-BEB2-BE3CCD008114}" type="slidenum">
              <a:rPr lang="en-US" smtClean="0"/>
              <a:t>‹#›</a:t>
            </a:fld>
            <a:endParaRPr lang="en-US"/>
          </a:p>
        </p:txBody>
      </p:sp>
    </p:spTree>
    <p:extLst>
      <p:ext uri="{BB962C8B-B14F-4D97-AF65-F5344CB8AC3E}">
        <p14:creationId xmlns:p14="http://schemas.microsoft.com/office/powerpoint/2010/main" val="21966366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8A557E-B8CF-4D4B-A0B5-E5F9DB7A51E4}" type="datetimeFigureOut">
              <a:rPr lang="en-US" smtClean="0"/>
              <a:t>9/5/17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98EF75-32AB-D340-ACC2-DB4668F4095C}" type="slidenum">
              <a:rPr lang="en-US" smtClean="0"/>
              <a:t>‹#›</a:t>
            </a:fld>
            <a:endParaRPr lang="en-US"/>
          </a:p>
        </p:txBody>
      </p:sp>
    </p:spTree>
    <p:extLst>
      <p:ext uri="{BB962C8B-B14F-4D97-AF65-F5344CB8AC3E}">
        <p14:creationId xmlns:p14="http://schemas.microsoft.com/office/powerpoint/2010/main" val="183829016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(9/9/15 12:30) -----</a:t>
            </a:r>
          </a:p>
          <a:p>
            <a:r>
              <a:rPr lang="en-US"/>
              <a:t>have examples of why simple ideas do not work</a:t>
            </a:r>
          </a:p>
          <a:p>
            <a:endParaRPr lang="en-US"/>
          </a:p>
          <a:p>
            <a:endParaRPr lang="en-US"/>
          </a:p>
        </p:txBody>
      </p:sp>
      <p:sp>
        <p:nvSpPr>
          <p:cNvPr id="4" name="Slide Number Placeholder 3"/>
          <p:cNvSpPr>
            <a:spLocks noGrp="1"/>
          </p:cNvSpPr>
          <p:nvPr>
            <p:ph type="sldNum" sz="quarter" idx="10"/>
          </p:nvPr>
        </p:nvSpPr>
        <p:spPr/>
        <p:txBody>
          <a:bodyPr/>
          <a:lstStyle/>
          <a:p>
            <a:fld id="{6698EF75-32AB-D340-ACC2-DB4668F4095C}" type="slidenum">
              <a:rPr lang="en-US" smtClean="0"/>
              <a:t>3</a:t>
            </a:fld>
            <a:endParaRPr lang="en-US"/>
          </a:p>
        </p:txBody>
      </p:sp>
    </p:spTree>
    <p:extLst>
      <p:ext uri="{BB962C8B-B14F-4D97-AF65-F5344CB8AC3E}">
        <p14:creationId xmlns:p14="http://schemas.microsoft.com/office/powerpoint/2010/main" val="2564517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17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8E1E46E5-F2BF-A245-948F-F6C4765338A0}" type="slidenum">
              <a:rPr lang="en-US"/>
              <a:pPr/>
              <a:t>26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361003D9-C37B-BB49-AC84-8863CFE743F4}" type="slidenum">
              <a:rPr lang="en-US"/>
              <a:pPr/>
              <a:t>27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379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7E15212A-A64D-4F40-AACA-A4E3D55995BF}" type="slidenum">
              <a:rPr lang="en-US"/>
              <a:pPr/>
              <a:t>29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AB0919BD-2540-AB46-BB1D-1BE41954F1E1}" type="slidenum">
              <a:rPr lang="en-US"/>
              <a:pPr/>
              <a:t>30</a:t>
            </a:fld>
            <a:endParaRPr lang="en-US"/>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5844" name="Rectangle 3"/>
          <p:cNvSpPr>
            <a:spLocks noGrp="1" noChangeArrowheads="1"/>
          </p:cNvSpPr>
          <p:nvPr>
            <p:ph type="body" idx="1"/>
          </p:nvPr>
        </p:nvSpPr>
        <p:spPr bwMode="auto">
          <a:xfrm>
            <a:off x="914400" y="6262688"/>
            <a:ext cx="9429750" cy="274637"/>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AB0919BD-2540-AB46-BB1D-1BE41954F1E1}" type="slidenum">
              <a:rPr lang="en-US"/>
              <a:pPr/>
              <a:t>31</a:t>
            </a:fld>
            <a:endParaRPr lang="en-US"/>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5844" name="Rectangle 3"/>
          <p:cNvSpPr>
            <a:spLocks noGrp="1" noChangeArrowheads="1"/>
          </p:cNvSpPr>
          <p:nvPr>
            <p:ph type="body" idx="1"/>
          </p:nvPr>
        </p:nvSpPr>
        <p:spPr bwMode="auto">
          <a:xfrm>
            <a:off x="914400" y="6262688"/>
            <a:ext cx="9429750" cy="274637"/>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78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239A678E-E23C-CD49-89B3-EDB130D3CEDA}" type="slidenum">
              <a:rPr lang="en-US"/>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CF1F0519-B48F-354D-9189-5F0C3196AE2D}" type="slidenum">
              <a:rPr lang="en-US"/>
              <a:pPr/>
              <a:t>34</a:t>
            </a:fld>
            <a:endParaRPr lang="en-US"/>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8916" name="Rectangle 3"/>
          <p:cNvSpPr>
            <a:spLocks noGrp="1" noChangeArrowheads="1"/>
          </p:cNvSpPr>
          <p:nvPr>
            <p:ph type="body" idx="1"/>
          </p:nvPr>
        </p:nvSpPr>
        <p:spPr bwMode="auto">
          <a:xfrm>
            <a:off x="914400" y="6262688"/>
            <a:ext cx="1162050" cy="274637"/>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994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503A7385-02F1-2F42-9DDA-75E48656A4DB}" type="slidenum">
              <a:rPr lang="en-US"/>
              <a:pPr/>
              <a:t>35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4096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03E5B06-0A5C-5B4B-AFB7-C7CDC10AA537}" type="slidenum">
              <a:rPr lang="en-US"/>
              <a:pPr/>
              <a:t>38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4198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5F2BCE7B-851D-BF4F-884E-5F888508947E}" type="slidenum">
              <a:rPr lang="en-US"/>
              <a:pPr/>
              <a:t>40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a:t>
            </a:r>
            <a:r>
              <a:rPr lang="en-US" baseline="0" dirty="0" smtClean="0"/>
              <a:t> belief of Aristotle is that the sensory organ transformed once it to match the object of perception in a dynamic process.  To see is to know.</a:t>
            </a:r>
          </a:p>
          <a:p>
            <a:r>
              <a:rPr lang="en-US" baseline="0" smtClean="0"/>
              <a:t>388-322 BC</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698EF75-32AB-D340-ACC2-DB4668F4095C}" type="slidenum">
              <a:rPr lang="en-US" smtClean="0"/>
              <a:t>4</a:t>
            </a:fld>
            <a:endParaRPr lang="en-US"/>
          </a:p>
        </p:txBody>
      </p:sp>
    </p:spTree>
    <p:extLst>
      <p:ext uri="{BB962C8B-B14F-4D97-AF65-F5344CB8AC3E}">
        <p14:creationId xmlns:p14="http://schemas.microsoft.com/office/powerpoint/2010/main" val="3467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4301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34036EF-88A8-E541-BB04-41179642A980}" type="slidenum">
              <a:rPr lang="en-US"/>
              <a:pPr/>
              <a:t>44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Dorsal is where and ventral is what</a:t>
            </a:r>
            <a:endParaRPr lang="en-US" dirty="0"/>
          </a:p>
        </p:txBody>
      </p:sp>
      <p:sp>
        <p:nvSpPr>
          <p:cNvPr id="4" name="Slide Number Placeholder 3"/>
          <p:cNvSpPr>
            <a:spLocks noGrp="1"/>
          </p:cNvSpPr>
          <p:nvPr>
            <p:ph type="sldNum" sz="quarter" idx="10"/>
          </p:nvPr>
        </p:nvSpPr>
        <p:spPr/>
        <p:txBody>
          <a:bodyPr/>
          <a:lstStyle/>
          <a:p>
            <a:fld id="{6698EF75-32AB-D340-ACC2-DB4668F4095C}" type="slidenum">
              <a:rPr lang="en-US" smtClean="0"/>
              <a:t>46</a:t>
            </a:fld>
            <a:endParaRPr lang="en-US"/>
          </a:p>
        </p:txBody>
      </p:sp>
    </p:spTree>
    <p:extLst>
      <p:ext uri="{BB962C8B-B14F-4D97-AF65-F5344CB8AC3E}">
        <p14:creationId xmlns:p14="http://schemas.microsoft.com/office/powerpoint/2010/main" val="3629051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3EE55BA-BAEA-48AE-8A8E-9D597CF9617A}" type="slidenum">
              <a:rPr lang="en-US"/>
              <a:pPr/>
              <a:t>61</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686098" y="4343704"/>
            <a:ext cx="5485805" cy="4113892"/>
          </a:xfrm>
          <a:noFill/>
          <a:ln/>
        </p:spPr>
        <p:txBody>
          <a:bodyPr/>
          <a:lstStyle/>
          <a:p>
            <a:pPr eaLnBrk="1" hangingPunct="1"/>
            <a:endParaRPr lang="en-US" smtClean="0"/>
          </a:p>
        </p:txBody>
      </p:sp>
    </p:spTree>
    <p:extLst>
      <p:ext uri="{BB962C8B-B14F-4D97-AF65-F5344CB8AC3E}">
        <p14:creationId xmlns:p14="http://schemas.microsoft.com/office/powerpoint/2010/main" val="390203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3EE55BA-BAEA-48AE-8A8E-9D597CF9617A}" type="slidenum">
              <a:rPr lang="en-US"/>
              <a:pPr/>
              <a:t>62</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686098" y="4343704"/>
            <a:ext cx="5485805" cy="4113892"/>
          </a:xfrm>
          <a:noFill/>
          <a:ln/>
        </p:spPr>
        <p:txBody>
          <a:bodyPr/>
          <a:lstStyle/>
          <a:p>
            <a:pPr eaLnBrk="1" hangingPunct="1"/>
            <a:endParaRPr lang="en-US" smtClean="0"/>
          </a:p>
        </p:txBody>
      </p:sp>
    </p:spTree>
    <p:extLst>
      <p:ext uri="{BB962C8B-B14F-4D97-AF65-F5344CB8AC3E}">
        <p14:creationId xmlns:p14="http://schemas.microsoft.com/office/powerpoint/2010/main" val="861599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3EE55BA-BAEA-48AE-8A8E-9D597CF9617A}" type="slidenum">
              <a:rPr lang="en-US"/>
              <a:pPr/>
              <a:t>63</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686098" y="4343704"/>
            <a:ext cx="5485805" cy="4113892"/>
          </a:xfrm>
          <a:noFill/>
          <a:ln/>
        </p:spPr>
        <p:txBody>
          <a:bodyPr/>
          <a:lstStyle/>
          <a:p>
            <a:pPr eaLnBrk="1" hangingPunct="1"/>
            <a:endParaRPr lang="en-US" smtClean="0"/>
          </a:p>
        </p:txBody>
      </p:sp>
    </p:spTree>
    <p:extLst>
      <p:ext uri="{BB962C8B-B14F-4D97-AF65-F5344CB8AC3E}">
        <p14:creationId xmlns:p14="http://schemas.microsoft.com/office/powerpoint/2010/main" val="1775154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9164C38-0307-487C-88F2-DDA2F2CCC975}" type="slidenum">
              <a:rPr lang="en-US"/>
              <a:pPr/>
              <a:t>64</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02783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860184-07B9-AA4D-8AFA-B2E51B10BB16}" type="slidenum">
              <a:rPr lang="en-US" sz="1200">
                <a:latin typeface="Calibri" charset="0"/>
              </a:rPr>
              <a:pPr eaLnBrk="1" hangingPunct="1"/>
              <a:t>65</a:t>
            </a:fld>
            <a:endParaRPr lang="en-US" sz="1200">
              <a:latin typeface="Calibri" charset="0"/>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Scene and object recognition at human performance is very hard because we are able to deal with so many different kinds of scenes…</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Scenes are so unique.</a:t>
            </a:r>
          </a:p>
        </p:txBody>
      </p:sp>
    </p:spTree>
    <p:extLst>
      <p:ext uri="{BB962C8B-B14F-4D97-AF65-F5344CB8AC3E}">
        <p14:creationId xmlns:p14="http://schemas.microsoft.com/office/powerpoint/2010/main" val="1969208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D6514C-1D33-1244-AE0A-2F19267AA12A}" type="slidenum">
              <a:rPr lang="en-US" sz="1200">
                <a:latin typeface="Calibri" charset="0"/>
              </a:rPr>
              <a:pPr eaLnBrk="1" hangingPunct="1"/>
              <a:t>66</a:t>
            </a:fld>
            <a:endParaRPr lang="en-US" sz="1200">
              <a:latin typeface="Calibri" charset="0"/>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But most scenes are not really like that. Most of the time, scenes are boring places in which nothing really surprising happens. For instance, this street… there is nothing really special about it. In fact, I can easily find thousands of other street pictures that look just like this. Of course, these scenes are different in the details, just as two faces are different, but at a coarser level they are form by similar objects arranged in a similar spatial configuration.</a:t>
            </a: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661997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D1F4B1-BDBB-5C47-9F3C-E8E8CAAAD406}" type="slidenum">
              <a:rPr lang="en-US" sz="1200">
                <a:latin typeface="Calibri" charset="0"/>
              </a:rPr>
              <a:pPr eaLnBrk="1" hangingPunct="1"/>
              <a:t>67</a:t>
            </a:fld>
            <a:endParaRPr lang="en-US" sz="1200">
              <a:latin typeface="Calibri" charset="0"/>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662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But most scenes are not really like that. Most of the time, scenes are boring places in which nothing really surprising happens. For instance, this street… there is nothing really special about it. In fact, I can easily find thousands of other street pictures that look just like this. Of course, these scenes are different in the details, just as two faces are different, but at a coarser level they are form by similar objects arranged in a similar spatial configuration.</a:t>
            </a: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09313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I probably</a:t>
            </a:r>
            <a:r>
              <a:rPr lang="en-US" baseline="0" dirty="0" smtClean="0"/>
              <a:t> need to revise the mathematical equations on </a:t>
            </a:r>
            <a:r>
              <a:rPr lang="en-US" baseline="0" smtClean="0"/>
              <a:t>this slide.</a:t>
            </a:r>
            <a:endParaRPr lang="en-US"/>
          </a:p>
        </p:txBody>
      </p:sp>
      <p:sp>
        <p:nvSpPr>
          <p:cNvPr id="4" name="Slide Number Placeholder 3"/>
          <p:cNvSpPr>
            <a:spLocks noGrp="1"/>
          </p:cNvSpPr>
          <p:nvPr>
            <p:ph type="sldNum" sz="quarter" idx="10"/>
          </p:nvPr>
        </p:nvSpPr>
        <p:spPr/>
        <p:txBody>
          <a:bodyPr/>
          <a:lstStyle/>
          <a:p>
            <a:fld id="{6698EF75-32AB-D340-ACC2-DB4668F4095C}" type="slidenum">
              <a:rPr lang="en-US" smtClean="0"/>
              <a:t>70</a:t>
            </a:fld>
            <a:endParaRPr lang="en-US"/>
          </a:p>
        </p:txBody>
      </p:sp>
    </p:spTree>
    <p:extLst>
      <p:ext uri="{BB962C8B-B14F-4D97-AF65-F5344CB8AC3E}">
        <p14:creationId xmlns:p14="http://schemas.microsoft.com/office/powerpoint/2010/main" val="2121395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a:t>
            </a:r>
            <a:r>
              <a:rPr lang="en-US" baseline="0" dirty="0" smtClean="0"/>
              <a:t> belief of Aristotle is that the sensory organ transformed once it to match the object of perception in a dynamic process.  To see is to know.</a:t>
            </a:r>
          </a:p>
          <a:p>
            <a:r>
              <a:rPr lang="en-US" baseline="0" dirty="0" smtClean="0"/>
              <a:t>388-322 BC</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698EF75-32AB-D340-ACC2-DB4668F4095C}" type="slidenum">
              <a:rPr lang="en-US" smtClean="0"/>
              <a:t>5</a:t>
            </a:fld>
            <a:endParaRPr lang="en-US"/>
          </a:p>
        </p:txBody>
      </p:sp>
    </p:spTree>
    <p:extLst>
      <p:ext uri="{BB962C8B-B14F-4D97-AF65-F5344CB8AC3E}">
        <p14:creationId xmlns:p14="http://schemas.microsoft.com/office/powerpoint/2010/main" val="3467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98EF75-32AB-D340-ACC2-DB4668F4095C}" type="slidenum">
              <a:rPr lang="en-US" smtClean="0"/>
              <a:t>71</a:t>
            </a:fld>
            <a:endParaRPr lang="en-US"/>
          </a:p>
        </p:txBody>
      </p:sp>
    </p:spTree>
    <p:extLst>
      <p:ext uri="{BB962C8B-B14F-4D97-AF65-F5344CB8AC3E}">
        <p14:creationId xmlns:p14="http://schemas.microsoft.com/office/powerpoint/2010/main" val="4169416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gallery.usgs.gov</a:t>
            </a:r>
            <a:r>
              <a:rPr lang="en-US" dirty="0" smtClean="0"/>
              <a:t>/photos/09_01_2012_rVMy5DCp53_09_01_2012_0#.Ve87XGTBzRa</a:t>
            </a:r>
          </a:p>
          <a:p>
            <a:endParaRPr lang="en-US" dirty="0" smtClean="0"/>
          </a:p>
          <a:p>
            <a:r>
              <a:rPr lang="en-US" dirty="0" smtClean="0"/>
              <a:t>https://</a:t>
            </a:r>
            <a:r>
              <a:rPr lang="en-US" dirty="0" err="1" smtClean="0"/>
              <a:t>svs.gsfc.nasa.gov</a:t>
            </a:r>
            <a:r>
              <a:rPr lang="en-US" dirty="0" smtClean="0"/>
              <a:t>/</a:t>
            </a:r>
            <a:r>
              <a:rPr lang="en-US" dirty="0" err="1" smtClean="0"/>
              <a:t>cgi</a:t>
            </a:r>
            <a:r>
              <a:rPr lang="en-US" dirty="0" smtClean="0"/>
              <a:t>-bin/</a:t>
            </a:r>
            <a:r>
              <a:rPr lang="en-US" dirty="0" err="1" smtClean="0"/>
              <a:t>details.cgi?aid</a:t>
            </a:r>
            <a:r>
              <a:rPr lang="en-US" dirty="0" smtClean="0"/>
              <a:t>=11432</a:t>
            </a:r>
            <a:endParaRPr lang="en-US" dirty="0"/>
          </a:p>
        </p:txBody>
      </p:sp>
      <p:sp>
        <p:nvSpPr>
          <p:cNvPr id="4" name="Slide Number Placeholder 3"/>
          <p:cNvSpPr>
            <a:spLocks noGrp="1"/>
          </p:cNvSpPr>
          <p:nvPr>
            <p:ph type="sldNum" sz="quarter" idx="10"/>
          </p:nvPr>
        </p:nvSpPr>
        <p:spPr/>
        <p:txBody>
          <a:bodyPr/>
          <a:lstStyle/>
          <a:p>
            <a:fld id="{6698EF75-32AB-D340-ACC2-DB4668F4095C}" type="slidenum">
              <a:rPr lang="en-US" smtClean="0"/>
              <a:t>13</a:t>
            </a:fld>
            <a:endParaRPr lang="en-US"/>
          </a:p>
        </p:txBody>
      </p:sp>
    </p:spTree>
    <p:extLst>
      <p:ext uri="{BB962C8B-B14F-4D97-AF65-F5344CB8AC3E}">
        <p14:creationId xmlns:p14="http://schemas.microsoft.com/office/powerpoint/2010/main" val="269011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721" eaLnBrk="0" hangingPunct="0">
              <a:defRPr sz="2800">
                <a:solidFill>
                  <a:schemeClr val="tx1"/>
                </a:solidFill>
                <a:latin typeface="Arial" charset="0"/>
                <a:ea typeface="ＭＳ Ｐゴシック" charset="0"/>
                <a:cs typeface="ＭＳ Ｐゴシック" charset="0"/>
              </a:defRPr>
            </a:lvl1pPr>
            <a:lvl2pPr marL="730468" indent="-280949" defTabSz="903721" eaLnBrk="0" hangingPunct="0">
              <a:defRPr sz="2800">
                <a:solidFill>
                  <a:schemeClr val="tx1"/>
                </a:solidFill>
                <a:latin typeface="Arial" charset="0"/>
                <a:ea typeface="ＭＳ Ｐゴシック" charset="0"/>
              </a:defRPr>
            </a:lvl2pPr>
            <a:lvl3pPr marL="1123798" indent="-224760" defTabSz="903721" eaLnBrk="0" hangingPunct="0">
              <a:defRPr sz="2800">
                <a:solidFill>
                  <a:schemeClr val="tx1"/>
                </a:solidFill>
                <a:latin typeface="Arial" charset="0"/>
                <a:ea typeface="ＭＳ Ｐゴシック" charset="0"/>
              </a:defRPr>
            </a:lvl3pPr>
            <a:lvl4pPr marL="1573317" indent="-224760" defTabSz="903721" eaLnBrk="0" hangingPunct="0">
              <a:defRPr sz="2800">
                <a:solidFill>
                  <a:schemeClr val="tx1"/>
                </a:solidFill>
                <a:latin typeface="Arial" charset="0"/>
                <a:ea typeface="ＭＳ Ｐゴシック" charset="0"/>
              </a:defRPr>
            </a:lvl4pPr>
            <a:lvl5pPr marL="2022836" indent="-224760" defTabSz="903721" eaLnBrk="0" hangingPunct="0">
              <a:defRPr sz="2800">
                <a:solidFill>
                  <a:schemeClr val="tx1"/>
                </a:solidFill>
                <a:latin typeface="Arial" charset="0"/>
                <a:ea typeface="ＭＳ Ｐゴシック" charset="0"/>
              </a:defRPr>
            </a:lvl5pPr>
            <a:lvl6pPr marL="2472355" indent="-224760" algn="ctr" defTabSz="903721" eaLnBrk="0" fontAlgn="base" hangingPunct="0">
              <a:spcBef>
                <a:spcPct val="0"/>
              </a:spcBef>
              <a:spcAft>
                <a:spcPct val="0"/>
              </a:spcAft>
              <a:defRPr sz="2800">
                <a:solidFill>
                  <a:schemeClr val="tx1"/>
                </a:solidFill>
                <a:latin typeface="Arial" charset="0"/>
                <a:ea typeface="ＭＳ Ｐゴシック" charset="0"/>
              </a:defRPr>
            </a:lvl6pPr>
            <a:lvl7pPr marL="2921874" indent="-224760" algn="ctr" defTabSz="903721" eaLnBrk="0" fontAlgn="base" hangingPunct="0">
              <a:spcBef>
                <a:spcPct val="0"/>
              </a:spcBef>
              <a:spcAft>
                <a:spcPct val="0"/>
              </a:spcAft>
              <a:defRPr sz="2800">
                <a:solidFill>
                  <a:schemeClr val="tx1"/>
                </a:solidFill>
                <a:latin typeface="Arial" charset="0"/>
                <a:ea typeface="ＭＳ Ｐゴシック" charset="0"/>
              </a:defRPr>
            </a:lvl7pPr>
            <a:lvl8pPr marL="3371393" indent="-224760" algn="ctr" defTabSz="903721" eaLnBrk="0" fontAlgn="base" hangingPunct="0">
              <a:spcBef>
                <a:spcPct val="0"/>
              </a:spcBef>
              <a:spcAft>
                <a:spcPct val="0"/>
              </a:spcAft>
              <a:defRPr sz="2800">
                <a:solidFill>
                  <a:schemeClr val="tx1"/>
                </a:solidFill>
                <a:latin typeface="Arial" charset="0"/>
                <a:ea typeface="ＭＳ Ｐゴシック" charset="0"/>
              </a:defRPr>
            </a:lvl8pPr>
            <a:lvl9pPr marL="3820912" indent="-224760" algn="ctr" defTabSz="903721"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0E51A0B5-30B8-1F4B-B614-3C6C7ADAC95E}" type="slidenum">
              <a:rPr lang="en-US" sz="1300">
                <a:solidFill>
                  <a:srgbClr val="000000"/>
                </a:solidFill>
              </a:rPr>
              <a:pPr eaLnBrk="1" hangingPunct="1"/>
              <a:t>19</a:t>
            </a:fld>
            <a:endParaRPr lang="en-US" sz="1300">
              <a:solidFill>
                <a:srgbClr val="000000"/>
              </a:solidFill>
            </a:endParaRPr>
          </a:p>
        </p:txBody>
      </p:sp>
      <p:sp>
        <p:nvSpPr>
          <p:cNvPr id="40962" name="Rectangle 2"/>
          <p:cNvSpPr>
            <a:spLocks noGrp="1" noRot="1" noChangeAspect="1" noChangeArrowheads="1" noTextEdit="1"/>
          </p:cNvSpPr>
          <p:nvPr>
            <p:ph type="sldImg"/>
          </p:nvPr>
        </p:nvSpPr>
        <p:spPr>
          <a:xfrm>
            <a:off x="1144588" y="687388"/>
            <a:ext cx="4568825" cy="3427412"/>
          </a:xfrm>
          <a:ln/>
        </p:spPr>
      </p:sp>
      <p:sp>
        <p:nvSpPr>
          <p:cNvPr id="4096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Times New Roman" charset="0"/>
              <a:ea typeface="ＭＳ Ｐゴシック" charset="0"/>
              <a:cs typeface="ＭＳ Ｐゴシック" charset="0"/>
            </a:endParaRPr>
          </a:p>
        </p:txBody>
      </p:sp>
      <p:sp>
        <p:nvSpPr>
          <p:cNvPr id="40964" name="Footer Placeholder 1"/>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0599" eaLnBrk="0" hangingPunct="0">
              <a:defRPr sz="2800">
                <a:solidFill>
                  <a:schemeClr val="tx1"/>
                </a:solidFill>
                <a:latin typeface="Arial" charset="0"/>
                <a:ea typeface="ＭＳ Ｐゴシック" charset="0"/>
                <a:cs typeface="ＭＳ Ｐゴシック" charset="0"/>
              </a:defRPr>
            </a:lvl1pPr>
            <a:lvl2pPr marL="730468" indent="-280949" defTabSz="900599" eaLnBrk="0" hangingPunct="0">
              <a:defRPr sz="2800">
                <a:solidFill>
                  <a:schemeClr val="tx1"/>
                </a:solidFill>
                <a:latin typeface="Arial" charset="0"/>
                <a:ea typeface="ＭＳ Ｐゴシック" charset="0"/>
              </a:defRPr>
            </a:lvl2pPr>
            <a:lvl3pPr marL="1123798" indent="-224760" defTabSz="900599" eaLnBrk="0" hangingPunct="0">
              <a:defRPr sz="2800">
                <a:solidFill>
                  <a:schemeClr val="tx1"/>
                </a:solidFill>
                <a:latin typeface="Arial" charset="0"/>
                <a:ea typeface="ＭＳ Ｐゴシック" charset="0"/>
              </a:defRPr>
            </a:lvl3pPr>
            <a:lvl4pPr marL="1573317" indent="-224760" defTabSz="900599" eaLnBrk="0" hangingPunct="0">
              <a:defRPr sz="2800">
                <a:solidFill>
                  <a:schemeClr val="tx1"/>
                </a:solidFill>
                <a:latin typeface="Arial" charset="0"/>
                <a:ea typeface="ＭＳ Ｐゴシック" charset="0"/>
              </a:defRPr>
            </a:lvl4pPr>
            <a:lvl5pPr marL="2022836" indent="-224760" defTabSz="900599" eaLnBrk="0" hangingPunct="0">
              <a:defRPr sz="2800">
                <a:solidFill>
                  <a:schemeClr val="tx1"/>
                </a:solidFill>
                <a:latin typeface="Arial" charset="0"/>
                <a:ea typeface="ＭＳ Ｐゴシック" charset="0"/>
              </a:defRPr>
            </a:lvl5pPr>
            <a:lvl6pPr marL="2472355" indent="-224760" algn="ctr" defTabSz="900599" eaLnBrk="0" fontAlgn="base" hangingPunct="0">
              <a:spcBef>
                <a:spcPct val="0"/>
              </a:spcBef>
              <a:spcAft>
                <a:spcPct val="0"/>
              </a:spcAft>
              <a:defRPr sz="2800">
                <a:solidFill>
                  <a:schemeClr val="tx1"/>
                </a:solidFill>
                <a:latin typeface="Arial" charset="0"/>
                <a:ea typeface="ＭＳ Ｐゴシック" charset="0"/>
              </a:defRPr>
            </a:lvl6pPr>
            <a:lvl7pPr marL="2921874" indent="-224760" algn="ctr" defTabSz="900599" eaLnBrk="0" fontAlgn="base" hangingPunct="0">
              <a:spcBef>
                <a:spcPct val="0"/>
              </a:spcBef>
              <a:spcAft>
                <a:spcPct val="0"/>
              </a:spcAft>
              <a:defRPr sz="2800">
                <a:solidFill>
                  <a:schemeClr val="tx1"/>
                </a:solidFill>
                <a:latin typeface="Arial" charset="0"/>
                <a:ea typeface="ＭＳ Ｐゴシック" charset="0"/>
              </a:defRPr>
            </a:lvl7pPr>
            <a:lvl8pPr marL="3371393" indent="-224760" algn="ctr" defTabSz="900599" eaLnBrk="0" fontAlgn="base" hangingPunct="0">
              <a:spcBef>
                <a:spcPct val="0"/>
              </a:spcBef>
              <a:spcAft>
                <a:spcPct val="0"/>
              </a:spcAft>
              <a:defRPr sz="2800">
                <a:solidFill>
                  <a:schemeClr val="tx1"/>
                </a:solidFill>
                <a:latin typeface="Arial" charset="0"/>
                <a:ea typeface="ＭＳ Ｐゴシック" charset="0"/>
              </a:defRPr>
            </a:lvl8pPr>
            <a:lvl9pPr marL="3820912" indent="-224760" algn="ctr" defTabSz="9005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1300">
                <a:latin typeface="Times New Roman" charset="0"/>
              </a:rPr>
              <a:t>CS 376 Lecture 15</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xfrm>
            <a:off x="1144588" y="687388"/>
            <a:ext cx="4568825" cy="3427412"/>
          </a:xfrm>
          <a:ln/>
        </p:spPr>
      </p:sp>
      <p:sp>
        <p:nvSpPr>
          <p:cNvPr id="4505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
        <p:nvSpPr>
          <p:cNvPr id="45059" name="Footer Placeholder 1"/>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0599" eaLnBrk="0" hangingPunct="0">
              <a:defRPr sz="2800">
                <a:solidFill>
                  <a:schemeClr val="tx1"/>
                </a:solidFill>
                <a:latin typeface="Arial" charset="0"/>
                <a:ea typeface="ＭＳ Ｐゴシック" charset="0"/>
                <a:cs typeface="ＭＳ Ｐゴシック" charset="0"/>
              </a:defRPr>
            </a:lvl1pPr>
            <a:lvl2pPr marL="730468" indent="-280949" defTabSz="900599" eaLnBrk="0" hangingPunct="0">
              <a:defRPr sz="2800">
                <a:solidFill>
                  <a:schemeClr val="tx1"/>
                </a:solidFill>
                <a:latin typeface="Arial" charset="0"/>
                <a:ea typeface="ＭＳ Ｐゴシック" charset="0"/>
              </a:defRPr>
            </a:lvl2pPr>
            <a:lvl3pPr marL="1123798" indent="-224760" defTabSz="900599" eaLnBrk="0" hangingPunct="0">
              <a:defRPr sz="2800">
                <a:solidFill>
                  <a:schemeClr val="tx1"/>
                </a:solidFill>
                <a:latin typeface="Arial" charset="0"/>
                <a:ea typeface="ＭＳ Ｐゴシック" charset="0"/>
              </a:defRPr>
            </a:lvl3pPr>
            <a:lvl4pPr marL="1573317" indent="-224760" defTabSz="900599" eaLnBrk="0" hangingPunct="0">
              <a:defRPr sz="2800">
                <a:solidFill>
                  <a:schemeClr val="tx1"/>
                </a:solidFill>
                <a:latin typeface="Arial" charset="0"/>
                <a:ea typeface="ＭＳ Ｐゴシック" charset="0"/>
              </a:defRPr>
            </a:lvl4pPr>
            <a:lvl5pPr marL="2022836" indent="-224760" defTabSz="900599" eaLnBrk="0" hangingPunct="0">
              <a:defRPr sz="2800">
                <a:solidFill>
                  <a:schemeClr val="tx1"/>
                </a:solidFill>
                <a:latin typeface="Arial" charset="0"/>
                <a:ea typeface="ＭＳ Ｐゴシック" charset="0"/>
              </a:defRPr>
            </a:lvl5pPr>
            <a:lvl6pPr marL="2472355" indent="-224760" algn="ctr" defTabSz="900599" eaLnBrk="0" fontAlgn="base" hangingPunct="0">
              <a:spcBef>
                <a:spcPct val="0"/>
              </a:spcBef>
              <a:spcAft>
                <a:spcPct val="0"/>
              </a:spcAft>
              <a:defRPr sz="2800">
                <a:solidFill>
                  <a:schemeClr val="tx1"/>
                </a:solidFill>
                <a:latin typeface="Arial" charset="0"/>
                <a:ea typeface="ＭＳ Ｐゴシック" charset="0"/>
              </a:defRPr>
            </a:lvl6pPr>
            <a:lvl7pPr marL="2921874" indent="-224760" algn="ctr" defTabSz="900599" eaLnBrk="0" fontAlgn="base" hangingPunct="0">
              <a:spcBef>
                <a:spcPct val="0"/>
              </a:spcBef>
              <a:spcAft>
                <a:spcPct val="0"/>
              </a:spcAft>
              <a:defRPr sz="2800">
                <a:solidFill>
                  <a:schemeClr val="tx1"/>
                </a:solidFill>
                <a:latin typeface="Arial" charset="0"/>
                <a:ea typeface="ＭＳ Ｐゴシック" charset="0"/>
              </a:defRPr>
            </a:lvl7pPr>
            <a:lvl8pPr marL="3371393" indent="-224760" algn="ctr" defTabSz="900599" eaLnBrk="0" fontAlgn="base" hangingPunct="0">
              <a:spcBef>
                <a:spcPct val="0"/>
              </a:spcBef>
              <a:spcAft>
                <a:spcPct val="0"/>
              </a:spcAft>
              <a:defRPr sz="2800">
                <a:solidFill>
                  <a:schemeClr val="tx1"/>
                </a:solidFill>
                <a:latin typeface="Arial" charset="0"/>
                <a:ea typeface="ＭＳ Ｐゴシック" charset="0"/>
              </a:defRPr>
            </a:lvl8pPr>
            <a:lvl9pPr marL="3820912" indent="-224760" algn="ctr" defTabSz="9005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1300">
                <a:latin typeface="Times New Roman" charset="0"/>
              </a:rPr>
              <a:t>CS 376 Lecture 15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144588" y="687388"/>
            <a:ext cx="4568825" cy="3427412"/>
          </a:xfrm>
          <a:ln/>
        </p:spPr>
      </p:sp>
      <p:sp>
        <p:nvSpPr>
          <p:cNvPr id="4710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
        <p:nvSpPr>
          <p:cNvPr id="47107" name="Footer Placeholder 1"/>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0599" eaLnBrk="0" hangingPunct="0">
              <a:defRPr sz="2800">
                <a:solidFill>
                  <a:schemeClr val="tx1"/>
                </a:solidFill>
                <a:latin typeface="Arial" charset="0"/>
                <a:ea typeface="ＭＳ Ｐゴシック" charset="0"/>
                <a:cs typeface="ＭＳ Ｐゴシック" charset="0"/>
              </a:defRPr>
            </a:lvl1pPr>
            <a:lvl2pPr marL="730468" indent="-280949" defTabSz="900599" eaLnBrk="0" hangingPunct="0">
              <a:defRPr sz="2800">
                <a:solidFill>
                  <a:schemeClr val="tx1"/>
                </a:solidFill>
                <a:latin typeface="Arial" charset="0"/>
                <a:ea typeface="ＭＳ Ｐゴシック" charset="0"/>
              </a:defRPr>
            </a:lvl2pPr>
            <a:lvl3pPr marL="1123798" indent="-224760" defTabSz="900599" eaLnBrk="0" hangingPunct="0">
              <a:defRPr sz="2800">
                <a:solidFill>
                  <a:schemeClr val="tx1"/>
                </a:solidFill>
                <a:latin typeface="Arial" charset="0"/>
                <a:ea typeface="ＭＳ Ｐゴシック" charset="0"/>
              </a:defRPr>
            </a:lvl3pPr>
            <a:lvl4pPr marL="1573317" indent="-224760" defTabSz="900599" eaLnBrk="0" hangingPunct="0">
              <a:defRPr sz="2800">
                <a:solidFill>
                  <a:schemeClr val="tx1"/>
                </a:solidFill>
                <a:latin typeface="Arial" charset="0"/>
                <a:ea typeface="ＭＳ Ｐゴシック" charset="0"/>
              </a:defRPr>
            </a:lvl4pPr>
            <a:lvl5pPr marL="2022836" indent="-224760" defTabSz="900599" eaLnBrk="0" hangingPunct="0">
              <a:defRPr sz="2800">
                <a:solidFill>
                  <a:schemeClr val="tx1"/>
                </a:solidFill>
                <a:latin typeface="Arial" charset="0"/>
                <a:ea typeface="ＭＳ Ｐゴシック" charset="0"/>
              </a:defRPr>
            </a:lvl5pPr>
            <a:lvl6pPr marL="2472355" indent="-224760" algn="ctr" defTabSz="900599" eaLnBrk="0" fontAlgn="base" hangingPunct="0">
              <a:spcBef>
                <a:spcPct val="0"/>
              </a:spcBef>
              <a:spcAft>
                <a:spcPct val="0"/>
              </a:spcAft>
              <a:defRPr sz="2800">
                <a:solidFill>
                  <a:schemeClr val="tx1"/>
                </a:solidFill>
                <a:latin typeface="Arial" charset="0"/>
                <a:ea typeface="ＭＳ Ｐゴシック" charset="0"/>
              </a:defRPr>
            </a:lvl6pPr>
            <a:lvl7pPr marL="2921874" indent="-224760" algn="ctr" defTabSz="900599" eaLnBrk="0" fontAlgn="base" hangingPunct="0">
              <a:spcBef>
                <a:spcPct val="0"/>
              </a:spcBef>
              <a:spcAft>
                <a:spcPct val="0"/>
              </a:spcAft>
              <a:defRPr sz="2800">
                <a:solidFill>
                  <a:schemeClr val="tx1"/>
                </a:solidFill>
                <a:latin typeface="Arial" charset="0"/>
                <a:ea typeface="ＭＳ Ｐゴシック" charset="0"/>
              </a:defRPr>
            </a:lvl7pPr>
            <a:lvl8pPr marL="3371393" indent="-224760" algn="ctr" defTabSz="900599" eaLnBrk="0" fontAlgn="base" hangingPunct="0">
              <a:spcBef>
                <a:spcPct val="0"/>
              </a:spcBef>
              <a:spcAft>
                <a:spcPct val="0"/>
              </a:spcAft>
              <a:defRPr sz="2800">
                <a:solidFill>
                  <a:schemeClr val="tx1"/>
                </a:solidFill>
                <a:latin typeface="Arial" charset="0"/>
                <a:ea typeface="ＭＳ Ｐゴシック" charset="0"/>
              </a:defRPr>
            </a:lvl8pPr>
            <a:lvl9pPr marL="3820912" indent="-224760" algn="ctr" defTabSz="9005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1300">
                <a:latin typeface="Times New Roman" charset="0"/>
              </a:rPr>
              <a:t>CS 376 Lecture 15</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44588" y="687388"/>
            <a:ext cx="4568825" cy="3427412"/>
          </a:xfrm>
          <a:ln/>
        </p:spPr>
      </p:sp>
      <p:sp>
        <p:nvSpPr>
          <p:cNvPr id="4915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
        <p:nvSpPr>
          <p:cNvPr id="49155" name="Footer Placeholder 1"/>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0599" eaLnBrk="0" hangingPunct="0">
              <a:defRPr sz="2800">
                <a:solidFill>
                  <a:schemeClr val="tx1"/>
                </a:solidFill>
                <a:latin typeface="Arial" charset="0"/>
                <a:ea typeface="ＭＳ Ｐゴシック" charset="0"/>
                <a:cs typeface="ＭＳ Ｐゴシック" charset="0"/>
              </a:defRPr>
            </a:lvl1pPr>
            <a:lvl2pPr marL="730468" indent="-280949" defTabSz="900599" eaLnBrk="0" hangingPunct="0">
              <a:defRPr sz="2800">
                <a:solidFill>
                  <a:schemeClr val="tx1"/>
                </a:solidFill>
                <a:latin typeface="Arial" charset="0"/>
                <a:ea typeface="ＭＳ Ｐゴシック" charset="0"/>
              </a:defRPr>
            </a:lvl2pPr>
            <a:lvl3pPr marL="1123798" indent="-224760" defTabSz="900599" eaLnBrk="0" hangingPunct="0">
              <a:defRPr sz="2800">
                <a:solidFill>
                  <a:schemeClr val="tx1"/>
                </a:solidFill>
                <a:latin typeface="Arial" charset="0"/>
                <a:ea typeface="ＭＳ Ｐゴシック" charset="0"/>
              </a:defRPr>
            </a:lvl3pPr>
            <a:lvl4pPr marL="1573317" indent="-224760" defTabSz="900599" eaLnBrk="0" hangingPunct="0">
              <a:defRPr sz="2800">
                <a:solidFill>
                  <a:schemeClr val="tx1"/>
                </a:solidFill>
                <a:latin typeface="Arial" charset="0"/>
                <a:ea typeface="ＭＳ Ｐゴシック" charset="0"/>
              </a:defRPr>
            </a:lvl4pPr>
            <a:lvl5pPr marL="2022836" indent="-224760" defTabSz="900599" eaLnBrk="0" hangingPunct="0">
              <a:defRPr sz="2800">
                <a:solidFill>
                  <a:schemeClr val="tx1"/>
                </a:solidFill>
                <a:latin typeface="Arial" charset="0"/>
                <a:ea typeface="ＭＳ Ｐゴシック" charset="0"/>
              </a:defRPr>
            </a:lvl5pPr>
            <a:lvl6pPr marL="2472355" indent="-224760" algn="ctr" defTabSz="900599" eaLnBrk="0" fontAlgn="base" hangingPunct="0">
              <a:spcBef>
                <a:spcPct val="0"/>
              </a:spcBef>
              <a:spcAft>
                <a:spcPct val="0"/>
              </a:spcAft>
              <a:defRPr sz="2800">
                <a:solidFill>
                  <a:schemeClr val="tx1"/>
                </a:solidFill>
                <a:latin typeface="Arial" charset="0"/>
                <a:ea typeface="ＭＳ Ｐゴシック" charset="0"/>
              </a:defRPr>
            </a:lvl6pPr>
            <a:lvl7pPr marL="2921874" indent="-224760" algn="ctr" defTabSz="900599" eaLnBrk="0" fontAlgn="base" hangingPunct="0">
              <a:spcBef>
                <a:spcPct val="0"/>
              </a:spcBef>
              <a:spcAft>
                <a:spcPct val="0"/>
              </a:spcAft>
              <a:defRPr sz="2800">
                <a:solidFill>
                  <a:schemeClr val="tx1"/>
                </a:solidFill>
                <a:latin typeface="Arial" charset="0"/>
                <a:ea typeface="ＭＳ Ｐゴシック" charset="0"/>
              </a:defRPr>
            </a:lvl7pPr>
            <a:lvl8pPr marL="3371393" indent="-224760" algn="ctr" defTabSz="900599" eaLnBrk="0" fontAlgn="base" hangingPunct="0">
              <a:spcBef>
                <a:spcPct val="0"/>
              </a:spcBef>
              <a:spcAft>
                <a:spcPct val="0"/>
              </a:spcAft>
              <a:defRPr sz="2800">
                <a:solidFill>
                  <a:schemeClr val="tx1"/>
                </a:solidFill>
                <a:latin typeface="Arial" charset="0"/>
                <a:ea typeface="ＭＳ Ｐゴシック" charset="0"/>
              </a:defRPr>
            </a:lvl8pPr>
            <a:lvl9pPr marL="3820912" indent="-224760" algn="ctr" defTabSz="9005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1300">
                <a:latin typeface="Times New Roman" charset="0"/>
              </a:rPr>
              <a:t>CS 376 Lecture 15</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1144588" y="687388"/>
            <a:ext cx="4568825" cy="3427412"/>
          </a:xfrm>
          <a:ln/>
        </p:spPr>
      </p:sp>
      <p:sp>
        <p:nvSpPr>
          <p:cNvPr id="5120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Note as u gets large relative to v, f tends toward v --- a typical simplying assumption</a:t>
            </a:r>
          </a:p>
        </p:txBody>
      </p:sp>
      <p:sp>
        <p:nvSpPr>
          <p:cNvPr id="51203" name="Footer Placeholder 1"/>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0599" eaLnBrk="0" hangingPunct="0">
              <a:defRPr sz="2800">
                <a:solidFill>
                  <a:schemeClr val="tx1"/>
                </a:solidFill>
                <a:latin typeface="Arial" charset="0"/>
                <a:ea typeface="ＭＳ Ｐゴシック" charset="0"/>
                <a:cs typeface="ＭＳ Ｐゴシック" charset="0"/>
              </a:defRPr>
            </a:lvl1pPr>
            <a:lvl2pPr marL="730468" indent="-280949" defTabSz="900599" eaLnBrk="0" hangingPunct="0">
              <a:defRPr sz="2800">
                <a:solidFill>
                  <a:schemeClr val="tx1"/>
                </a:solidFill>
                <a:latin typeface="Arial" charset="0"/>
                <a:ea typeface="ＭＳ Ｐゴシック" charset="0"/>
              </a:defRPr>
            </a:lvl2pPr>
            <a:lvl3pPr marL="1123798" indent="-224760" defTabSz="900599" eaLnBrk="0" hangingPunct="0">
              <a:defRPr sz="2800">
                <a:solidFill>
                  <a:schemeClr val="tx1"/>
                </a:solidFill>
                <a:latin typeface="Arial" charset="0"/>
                <a:ea typeface="ＭＳ Ｐゴシック" charset="0"/>
              </a:defRPr>
            </a:lvl3pPr>
            <a:lvl4pPr marL="1573317" indent="-224760" defTabSz="900599" eaLnBrk="0" hangingPunct="0">
              <a:defRPr sz="2800">
                <a:solidFill>
                  <a:schemeClr val="tx1"/>
                </a:solidFill>
                <a:latin typeface="Arial" charset="0"/>
                <a:ea typeface="ＭＳ Ｐゴシック" charset="0"/>
              </a:defRPr>
            </a:lvl4pPr>
            <a:lvl5pPr marL="2022836" indent="-224760" defTabSz="900599" eaLnBrk="0" hangingPunct="0">
              <a:defRPr sz="2800">
                <a:solidFill>
                  <a:schemeClr val="tx1"/>
                </a:solidFill>
                <a:latin typeface="Arial" charset="0"/>
                <a:ea typeface="ＭＳ Ｐゴシック" charset="0"/>
              </a:defRPr>
            </a:lvl5pPr>
            <a:lvl6pPr marL="2472355" indent="-224760" algn="ctr" defTabSz="900599" eaLnBrk="0" fontAlgn="base" hangingPunct="0">
              <a:spcBef>
                <a:spcPct val="0"/>
              </a:spcBef>
              <a:spcAft>
                <a:spcPct val="0"/>
              </a:spcAft>
              <a:defRPr sz="2800">
                <a:solidFill>
                  <a:schemeClr val="tx1"/>
                </a:solidFill>
                <a:latin typeface="Arial" charset="0"/>
                <a:ea typeface="ＭＳ Ｐゴシック" charset="0"/>
              </a:defRPr>
            </a:lvl6pPr>
            <a:lvl7pPr marL="2921874" indent="-224760" algn="ctr" defTabSz="900599" eaLnBrk="0" fontAlgn="base" hangingPunct="0">
              <a:spcBef>
                <a:spcPct val="0"/>
              </a:spcBef>
              <a:spcAft>
                <a:spcPct val="0"/>
              </a:spcAft>
              <a:defRPr sz="2800">
                <a:solidFill>
                  <a:schemeClr val="tx1"/>
                </a:solidFill>
                <a:latin typeface="Arial" charset="0"/>
                <a:ea typeface="ＭＳ Ｐゴシック" charset="0"/>
              </a:defRPr>
            </a:lvl7pPr>
            <a:lvl8pPr marL="3371393" indent="-224760" algn="ctr" defTabSz="900599" eaLnBrk="0" fontAlgn="base" hangingPunct="0">
              <a:spcBef>
                <a:spcPct val="0"/>
              </a:spcBef>
              <a:spcAft>
                <a:spcPct val="0"/>
              </a:spcAft>
              <a:defRPr sz="2800">
                <a:solidFill>
                  <a:schemeClr val="tx1"/>
                </a:solidFill>
                <a:latin typeface="Arial" charset="0"/>
                <a:ea typeface="ＭＳ Ｐゴシック" charset="0"/>
              </a:defRPr>
            </a:lvl8pPr>
            <a:lvl9pPr marL="3820912" indent="-224760" algn="ctr" defTabSz="9005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1300">
                <a:latin typeface="Times New Roman" charset="0"/>
              </a:rPr>
              <a:t>CS 376 Lecture 15</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69663"/>
            <a:ext cx="7772400" cy="1621735"/>
          </a:xfrm>
        </p:spPr>
        <p:txBody>
          <a:bodyPr/>
          <a:lstStyle>
            <a:lvl1pPr algn="ctr">
              <a:defRPr sz="4000"/>
            </a:lvl1pPr>
          </a:lstStyle>
          <a:p>
            <a:r>
              <a:rPr lang="en-US" smtClean="0"/>
              <a:t>Click to edit Master title style</a:t>
            </a:r>
            <a:endParaRPr lang="en-US" dirty="0"/>
          </a:p>
        </p:txBody>
      </p:sp>
      <p:sp>
        <p:nvSpPr>
          <p:cNvPr id="3" name="Subtitle 2"/>
          <p:cNvSpPr>
            <a:spLocks noGrp="1"/>
          </p:cNvSpPr>
          <p:nvPr>
            <p:ph type="subTitle" idx="1"/>
          </p:nvPr>
        </p:nvSpPr>
        <p:spPr>
          <a:xfrm>
            <a:off x="1371600" y="3513011"/>
            <a:ext cx="6400800" cy="212578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233047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3697785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09272" y="1030813"/>
            <a:ext cx="4286528" cy="53025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30813"/>
            <a:ext cx="4286528" cy="53025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1135549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351773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179245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2356806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09271" y="1055553"/>
            <a:ext cx="8725458" cy="52760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2682541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2172"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09271" y="274638"/>
            <a:ext cx="6553371"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858232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9271" y="164931"/>
            <a:ext cx="8725458" cy="69270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09271" y="1055553"/>
            <a:ext cx="8725458" cy="52760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09272" y="6448767"/>
            <a:ext cx="4359636" cy="272708"/>
          </a:xfrm>
          <a:prstGeom prst="rect">
            <a:avLst/>
          </a:prstGeom>
        </p:spPr>
        <p:txBody>
          <a:bodyPr vert="horz" lIns="91440" tIns="45720" rIns="91440" bIns="45720" rtlCol="0" anchor="ctr"/>
          <a:lstStyle>
            <a:lvl1pPr algn="ctr">
              <a:defRPr sz="1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45286" y="0"/>
            <a:ext cx="598714" cy="272708"/>
          </a:xfrm>
          <a:prstGeom prst="rect">
            <a:avLst/>
          </a:prstGeom>
        </p:spPr>
        <p:txBody>
          <a:bodyPr vert="horz" lIns="91440" tIns="45720" rIns="91440" bIns="45720" rtlCol="0" anchor="ctr"/>
          <a:lstStyle>
            <a:lvl1pPr algn="r">
              <a:defRPr sz="1000">
                <a:solidFill>
                  <a:srgbClr val="BFBFBF"/>
                </a:solidFill>
                <a:latin typeface="Arial Black"/>
                <a:cs typeface="Arial Black"/>
              </a:defRPr>
            </a:lvl1pPr>
          </a:lstStyle>
          <a:p>
            <a:fld id="{7F2C8DE1-5B0B-DD4F-89A9-EF10D4F882EF}" type="slidenum">
              <a:rPr lang="en-US" smtClean="0"/>
              <a:pPr/>
              <a:t>‹#›</a:t>
            </a:fld>
            <a:endParaRPr lang="en-US" dirty="0"/>
          </a:p>
        </p:txBody>
      </p:sp>
    </p:spTree>
    <p:extLst>
      <p:ext uri="{BB962C8B-B14F-4D97-AF65-F5344CB8AC3E}">
        <p14:creationId xmlns:p14="http://schemas.microsoft.com/office/powerpoint/2010/main" val="261823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7" r:id="rId6"/>
    <p:sldLayoutId id="2147483658" r:id="rId7"/>
    <p:sldLayoutId id="2147483659" r:id="rId8"/>
  </p:sldLayoutIdLst>
  <p:hf hdr="0" ftr="0" dt="0"/>
  <p:txStyles>
    <p:titleStyle>
      <a:lvl1pPr algn="l" defTabSz="457200" rtl="0" eaLnBrk="1" latinLnBrk="0" hangingPunct="1">
        <a:spcBef>
          <a:spcPct val="0"/>
        </a:spcBef>
        <a:buNone/>
        <a:defRPr sz="3200"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wmf"/><Relationship Id="rId3" Type="http://schemas.openxmlformats.org/officeDocument/2006/relationships/image" Target="../media/image23.wmf"/></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7.png"/><Relationship Id="rId1" Type="http://schemas.microsoft.com/office/2007/relationships/media" Target="../media/media2.mp4"/><Relationship Id="rId2" Type="http://schemas.openxmlformats.org/officeDocument/2006/relationships/video" Target="../media/media2.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wmf"/><Relationship Id="rId3"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4.emf"/><Relationship Id="rId7" Type="http://schemas.openxmlformats.org/officeDocument/2006/relationships/image" Target="../media/image33.emf"/><Relationship Id="rId8" Type="http://schemas.openxmlformats.org/officeDocument/2006/relationships/image" Target="../media/image32.emf"/><Relationship Id="rId9"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34.emf"/><Relationship Id="rId7" Type="http://schemas.openxmlformats.org/officeDocument/2006/relationships/image" Target="../media/image33.emf"/><Relationship Id="rId8" Type="http://schemas.openxmlformats.org/officeDocument/2006/relationships/image" Target="../media/image32.emf"/><Relationship Id="rId9" Type="http://schemas.openxmlformats.org/officeDocument/2006/relationships/image" Target="../media/image37.emf"/><Relationship Id="rId10"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34.emf"/><Relationship Id="rId7" Type="http://schemas.openxmlformats.org/officeDocument/2006/relationships/image" Target="../media/image33.emf"/><Relationship Id="rId8" Type="http://schemas.openxmlformats.org/officeDocument/2006/relationships/image" Target="../media/image37.emf"/><Relationship Id="rId9" Type="http://schemas.openxmlformats.org/officeDocument/2006/relationships/image" Target="../media/image40.emf"/><Relationship Id="rId10"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 Id="rId3" Type="http://schemas.openxmlformats.org/officeDocument/2006/relationships/image" Target="../media/image4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0.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wmf"/><Relationship Id="rId5"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2.xml"/><Relationship Id="rId5" Type="http://schemas.openxmlformats.org/officeDocument/2006/relationships/image" Target="../media/image77.png"/><Relationship Id="rId1" Type="http://schemas.microsoft.com/office/2007/relationships/media" Target="file:///C:\Users\Svetlana%20Lazebnik\work\presentations\blur.avi" TargetMode="External"/><Relationship Id="rId2" Type="http://schemas.openxmlformats.org/officeDocument/2006/relationships/video" Target="file:///C:\Users\Svetlana%20Lazebnik\work\presentations\blur.avi" TargetMode="Externa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3.xml"/><Relationship Id="rId5" Type="http://schemas.openxmlformats.org/officeDocument/2006/relationships/image" Target="../media/image78.png"/><Relationship Id="rId1" Type="http://schemas.microsoft.com/office/2007/relationships/media" Target="file:///C:\Users\Svetlana%20Lazebnik\work\presentations\highres.avi" TargetMode="External"/><Relationship Id="rId2" Type="http://schemas.openxmlformats.org/officeDocument/2006/relationships/video" Target="file:///C:\Users\Svetlana%20Lazebnik\work\presentations\highres.avi" TargetMode="External"/></Relationships>
</file>

<file path=ppt/slides/_rels/slide63.xml.rels><?xml version="1.0" encoding="UTF-8" standalone="yes"?>
<Relationships xmlns="http://schemas.openxmlformats.org/package/2006/relationships"><Relationship Id="rId11" Type="http://schemas.openxmlformats.org/officeDocument/2006/relationships/image" Target="../media/image82.png"/><Relationship Id="rId12" Type="http://schemas.openxmlformats.org/officeDocument/2006/relationships/oleObject" Target="../embeddings/oleObject5.bin"/><Relationship Id="rId1" Type="http://schemas.openxmlformats.org/officeDocument/2006/relationships/vmlDrawing" Target="../drawings/vmlDrawing1.vml"/><Relationship Id="rId2" Type="http://schemas.openxmlformats.org/officeDocument/2006/relationships/slideLayout" Target="../slideLayouts/slideLayout4.xml"/><Relationship Id="rId3" Type="http://schemas.openxmlformats.org/officeDocument/2006/relationships/notesSlide" Target="../notesSlides/notesSlide24.xml"/><Relationship Id="rId4" Type="http://schemas.openxmlformats.org/officeDocument/2006/relationships/oleObject" Target="../embeddings/oleObject1.bin"/><Relationship Id="rId5" Type="http://schemas.openxmlformats.org/officeDocument/2006/relationships/image" Target="../media/image79.wmf"/><Relationship Id="rId6" Type="http://schemas.openxmlformats.org/officeDocument/2006/relationships/oleObject" Target="../embeddings/oleObject2.bin"/><Relationship Id="rId7" Type="http://schemas.openxmlformats.org/officeDocument/2006/relationships/image" Target="../media/image80.wmf"/><Relationship Id="rId8" Type="http://schemas.openxmlformats.org/officeDocument/2006/relationships/oleObject" Target="../embeddings/oleObject3.bin"/><Relationship Id="rId9" Type="http://schemas.openxmlformats.org/officeDocument/2006/relationships/image" Target="../media/image81.png"/><Relationship Id="rId10" Type="http://schemas.openxmlformats.org/officeDocument/2006/relationships/oleObject" Target="../embeddings/oleObject4.bin"/></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wmf"/><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65.xml.rels><?xml version="1.0" encoding="UTF-8" standalone="yes"?>
<Relationships xmlns="http://schemas.openxmlformats.org/package/2006/relationships"><Relationship Id="rId3" Type="http://schemas.openxmlformats.org/officeDocument/2006/relationships/image" Target="../media/image86.jpeg"/><Relationship Id="rId4" Type="http://schemas.openxmlformats.org/officeDocument/2006/relationships/image" Target="../media/image87.jpeg"/><Relationship Id="rId5" Type="http://schemas.openxmlformats.org/officeDocument/2006/relationships/image" Target="../media/image88.jpe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0" Type="http://schemas.openxmlformats.org/officeDocument/2006/relationships/image" Target="../media/image105.png"/><Relationship Id="rId11" Type="http://schemas.openxmlformats.org/officeDocument/2006/relationships/image" Target="../media/image106.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jpeg"/><Relationship Id="rId5" Type="http://schemas.openxmlformats.org/officeDocument/2006/relationships/image" Target="../media/image110.jpeg"/><Relationship Id="rId1" Type="http://schemas.openxmlformats.org/officeDocument/2006/relationships/slideLayout" Target="../slideLayouts/slideLayout2.xml"/><Relationship Id="rId2" Type="http://schemas.openxmlformats.org/officeDocument/2006/relationships/image" Target="../media/image10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1.emf"/><Relationship Id="rId4" Type="http://schemas.openxmlformats.org/officeDocument/2006/relationships/image" Target="../media/image112.emf"/><Relationship Id="rId5" Type="http://schemas.openxmlformats.org/officeDocument/2006/relationships/image" Target="../media/image113.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9.png"/><Relationship Id="rId9"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2.xml.rels><?xml version="1.0" encoding="UTF-8" standalone="yes"?>
<Relationships xmlns="http://schemas.openxmlformats.org/package/2006/relationships"><Relationship Id="rId3" Type="http://schemas.openxmlformats.org/officeDocument/2006/relationships/hyperlink" Target="https://umich.instructure.com/courses/106778" TargetMode="External"/><Relationship Id="rId4" Type="http://schemas.openxmlformats.org/officeDocument/2006/relationships/hyperlink" Target="http://nb.engin.umich.edu/" TargetMode="External"/><Relationship Id="rId1" Type="http://schemas.openxmlformats.org/officeDocument/2006/relationships/slideLayout" Target="../slideLayouts/slideLayout2.xml"/><Relationship Id="rId2" Type="http://schemas.openxmlformats.org/officeDocument/2006/relationships/hyperlink" Target="http://web.eecs.umich.edu/~jjcorso/t/504F16/files/504F16_syllabus.pdf"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www.math.ucsd.edu/~bdriver/21d-s99/matlab-primer.html" TargetMode="External"/><Relationship Id="rId4" Type="http://schemas.openxmlformats.org/officeDocument/2006/relationships/hyperlink" Target="http://www.visionbib.com/bibliography/contents.html" TargetMode="External"/><Relationship Id="rId5" Type="http://schemas.openxmlformats.org/officeDocument/2006/relationships/hyperlink" Target="http://cvpapers.com/" TargetMode="External"/><Relationship Id="rId1" Type="http://schemas.openxmlformats.org/officeDocument/2006/relationships/slideLayout" Target="../slideLayouts/slideLayout2.xml"/><Relationship Id="rId2" Type="http://schemas.openxmlformats.org/officeDocument/2006/relationships/hyperlink" Target="http://ctms.engin.umich.edu/CTMS/index.php?aux=Basics_Matla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150626_xplore_computerimagingsession3_jx012_19098519929_o.jpg"/>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623762" y="0"/>
            <a:ext cx="10391525" cy="6927064"/>
          </a:xfrm>
          <a:prstGeom prst="rect">
            <a:avLst/>
          </a:prstGeom>
        </p:spPr>
      </p:pic>
      <p:sp>
        <p:nvSpPr>
          <p:cNvPr id="2" name="Title 1"/>
          <p:cNvSpPr>
            <a:spLocks noGrp="1"/>
          </p:cNvSpPr>
          <p:nvPr>
            <p:ph type="ctrTitle"/>
          </p:nvPr>
        </p:nvSpPr>
        <p:spPr/>
        <p:txBody>
          <a:bodyPr/>
          <a:lstStyle/>
          <a:p>
            <a:r>
              <a:rPr lang="en-US" dirty="0" smtClean="0"/>
              <a:t>Foundations of Computer Vision</a:t>
            </a:r>
            <a:br>
              <a:rPr lang="en-US" dirty="0" smtClean="0"/>
            </a:br>
            <a:r>
              <a:rPr lang="en-US" dirty="0" smtClean="0">
                <a:solidFill>
                  <a:srgbClr val="4C4C4C"/>
                </a:solidFill>
              </a:rPr>
              <a:t>Introduction</a:t>
            </a:r>
            <a:endParaRPr lang="en-US" dirty="0">
              <a:solidFill>
                <a:srgbClr val="4C4C4C"/>
              </a:solidFill>
            </a:endParaRPr>
          </a:p>
        </p:txBody>
      </p:sp>
      <p:sp>
        <p:nvSpPr>
          <p:cNvPr id="3" name="Subtitle 2"/>
          <p:cNvSpPr>
            <a:spLocks noGrp="1"/>
          </p:cNvSpPr>
          <p:nvPr>
            <p:ph type="subTitle" idx="1"/>
          </p:nvPr>
        </p:nvSpPr>
        <p:spPr>
          <a:xfrm>
            <a:off x="1371600" y="3513011"/>
            <a:ext cx="6400800" cy="2474132"/>
          </a:xfrm>
        </p:spPr>
        <p:txBody>
          <a:bodyPr>
            <a:normAutofit/>
          </a:bodyPr>
          <a:lstStyle/>
          <a:p>
            <a:r>
              <a:rPr lang="en-US" dirty="0" smtClean="0">
                <a:solidFill>
                  <a:srgbClr val="4C4C4C"/>
                </a:solidFill>
              </a:rPr>
              <a:t>EECS 442 Fall 2017</a:t>
            </a:r>
          </a:p>
          <a:p>
            <a:endParaRPr lang="en-US" dirty="0" smtClean="0">
              <a:solidFill>
                <a:srgbClr val="4C4C4C"/>
              </a:solidFill>
            </a:endParaRPr>
          </a:p>
          <a:p>
            <a:r>
              <a:rPr lang="en-US" dirty="0" smtClean="0">
                <a:solidFill>
                  <a:srgbClr val="4C4C4C"/>
                </a:solidFill>
              </a:rPr>
              <a:t>https</a:t>
            </a:r>
            <a:r>
              <a:rPr lang="en-US" dirty="0">
                <a:solidFill>
                  <a:srgbClr val="4C4C4C"/>
                </a:solidFill>
              </a:rPr>
              <a:t>://</a:t>
            </a:r>
            <a:r>
              <a:rPr lang="en-US" dirty="0" err="1">
                <a:solidFill>
                  <a:srgbClr val="4C4C4C"/>
                </a:solidFill>
              </a:rPr>
              <a:t>umich.instructure.com</a:t>
            </a:r>
            <a:r>
              <a:rPr lang="en-US" dirty="0">
                <a:solidFill>
                  <a:srgbClr val="4C4C4C"/>
                </a:solidFill>
              </a:rPr>
              <a:t>/courses</a:t>
            </a:r>
            <a:r>
              <a:rPr lang="en-US" dirty="0" smtClean="0">
                <a:solidFill>
                  <a:srgbClr val="4C4C4C"/>
                </a:solidFill>
              </a:rPr>
              <a:t>/</a:t>
            </a:r>
            <a:r>
              <a:rPr lang="is-IS" dirty="0" smtClean="0">
                <a:solidFill>
                  <a:srgbClr val="4C4C4C"/>
                </a:solidFill>
              </a:rPr>
              <a:t>173857</a:t>
            </a:r>
            <a:endParaRPr lang="en-US" dirty="0">
              <a:solidFill>
                <a:srgbClr val="4C4C4C"/>
              </a:solidFill>
            </a:endParaRPr>
          </a:p>
          <a:p>
            <a:r>
              <a:rPr lang="en-US" dirty="0" smtClean="0">
                <a:solidFill>
                  <a:srgbClr val="4C4C4C"/>
                </a:solidFill>
              </a:rPr>
              <a:t>Instructor: Jason Corso</a:t>
            </a:r>
          </a:p>
          <a:p>
            <a:r>
              <a:rPr lang="en-US" dirty="0" err="1" smtClean="0">
                <a:solidFill>
                  <a:srgbClr val="4C4C4C"/>
                </a:solidFill>
              </a:rPr>
              <a:t>jjcorso@umich.edu</a:t>
            </a:r>
            <a:endParaRPr lang="en-US" dirty="0">
              <a:solidFill>
                <a:srgbClr val="4C4C4C"/>
              </a:solidFill>
            </a:endParaRPr>
          </a:p>
        </p:txBody>
      </p:sp>
      <p:sp>
        <p:nvSpPr>
          <p:cNvPr id="4" name="TextBox 3"/>
          <p:cNvSpPr txBox="1"/>
          <p:nvPr/>
        </p:nvSpPr>
        <p:spPr>
          <a:xfrm>
            <a:off x="0" y="6635750"/>
            <a:ext cx="7135738" cy="215444"/>
          </a:xfrm>
          <a:prstGeom prst="rect">
            <a:avLst/>
          </a:prstGeom>
          <a:noFill/>
        </p:spPr>
        <p:txBody>
          <a:bodyPr wrap="none" rtlCol="0">
            <a:spAutoFit/>
          </a:bodyPr>
          <a:lstStyle/>
          <a:p>
            <a:r>
              <a:rPr lang="en-US" sz="800" dirty="0" smtClean="0"/>
              <a:t>Materials on these slides have come from many sources in addition to myself; I am infinitely grateful to these, especially Greg Hager and Silvio </a:t>
            </a:r>
            <a:r>
              <a:rPr lang="en-US" sz="800" dirty="0" err="1" smtClean="0"/>
              <a:t>Savarese</a:t>
            </a:r>
            <a:r>
              <a:rPr lang="en-US" sz="800" dirty="0" smtClean="0"/>
              <a:t>.</a:t>
            </a:r>
            <a:endParaRPr lang="en-US" sz="800" dirty="0"/>
          </a:p>
        </p:txBody>
      </p:sp>
      <p:pic>
        <p:nvPicPr>
          <p:cNvPr id="5" name="Picture 4"/>
          <p:cNvPicPr>
            <a:picLocks noChangeAspect="1"/>
          </p:cNvPicPr>
          <p:nvPr/>
        </p:nvPicPr>
        <p:blipFill>
          <a:blip r:embed="rId3"/>
          <a:stretch>
            <a:fillRect/>
          </a:stretch>
        </p:blipFill>
        <p:spPr>
          <a:xfrm>
            <a:off x="143398" y="149491"/>
            <a:ext cx="5461000" cy="444500"/>
          </a:xfrm>
          <a:prstGeom prst="rect">
            <a:avLst/>
          </a:prstGeom>
        </p:spPr>
      </p:pic>
    </p:spTree>
    <p:extLst>
      <p:ext uri="{BB962C8B-B14F-4D97-AF65-F5344CB8AC3E}">
        <p14:creationId xmlns:p14="http://schemas.microsoft.com/office/powerpoint/2010/main" val="14650051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Five classes of information in visual content</a:t>
            </a:r>
            <a:endParaRPr lang="en-US" dirty="0"/>
          </a:p>
        </p:txBody>
      </p:sp>
      <p:sp>
        <p:nvSpPr>
          <p:cNvPr id="3" name="Content Placeholder 2"/>
          <p:cNvSpPr>
            <a:spLocks noGrp="1"/>
          </p:cNvSpPr>
          <p:nvPr>
            <p:ph idx="1"/>
          </p:nvPr>
        </p:nvSpPr>
        <p:spPr/>
        <p:txBody>
          <a:bodyPr/>
          <a:lstStyle/>
          <a:p>
            <a:pPr marL="457200" lvl="0" indent="-457200">
              <a:buFont typeface="+mj-lt"/>
              <a:buAutoNum type="arabicPeriod"/>
            </a:pPr>
            <a:r>
              <a:rPr lang="en-US" b="1" dirty="0"/>
              <a:t>Early </a:t>
            </a:r>
            <a:r>
              <a:rPr lang="en-US" b="1" dirty="0" smtClean="0"/>
              <a:t>Processes</a:t>
            </a:r>
          </a:p>
          <a:p>
            <a:pPr marL="857250" lvl="1" indent="-457200"/>
            <a:r>
              <a:rPr lang="en-US" dirty="0" smtClean="0"/>
              <a:t>extracting </a:t>
            </a:r>
            <a:r>
              <a:rPr lang="en-US" dirty="0"/>
              <a:t>basic features, edges, contours, and segmentation.</a:t>
            </a:r>
          </a:p>
          <a:p>
            <a:pPr marL="457200" lvl="0" indent="-457200">
              <a:buFont typeface="+mj-lt"/>
              <a:buAutoNum type="arabicPeriod"/>
            </a:pPr>
            <a:r>
              <a:rPr lang="en-US" b="1" dirty="0"/>
              <a:t>Motion </a:t>
            </a:r>
            <a:r>
              <a:rPr lang="en-US" b="1" dirty="0" smtClean="0"/>
              <a:t>Tracking</a:t>
            </a:r>
          </a:p>
          <a:p>
            <a:pPr marL="857250" lvl="1" indent="-457200"/>
            <a:r>
              <a:rPr lang="en-US" dirty="0" smtClean="0"/>
              <a:t>extracting </a:t>
            </a:r>
            <a:r>
              <a:rPr lang="en-US" dirty="0"/>
              <a:t>movement, optical flow, tracking, and filtering.</a:t>
            </a:r>
          </a:p>
          <a:p>
            <a:pPr marL="457200" lvl="0" indent="-457200">
              <a:buFont typeface="+mj-lt"/>
              <a:buAutoNum type="arabicPeriod"/>
            </a:pPr>
            <a:r>
              <a:rPr lang="en-US" b="1" dirty="0" smtClean="0"/>
              <a:t>Shape</a:t>
            </a:r>
          </a:p>
          <a:p>
            <a:pPr marL="857250" lvl="1" indent="-457200"/>
            <a:r>
              <a:rPr lang="en-US" dirty="0" smtClean="0"/>
              <a:t>extracting 2D and 3D </a:t>
            </a:r>
            <a:r>
              <a:rPr lang="en-US" dirty="0"/>
              <a:t>structure, </a:t>
            </a:r>
            <a:r>
              <a:rPr lang="en-US" dirty="0" err="1"/>
              <a:t>epipolar</a:t>
            </a:r>
            <a:r>
              <a:rPr lang="en-US" dirty="0"/>
              <a:t> geometry, stereo, SFM, shape from X.</a:t>
            </a:r>
          </a:p>
          <a:p>
            <a:pPr marL="457200" lvl="0" indent="-457200">
              <a:buFont typeface="+mj-lt"/>
              <a:buAutoNum type="arabicPeriod"/>
            </a:pPr>
            <a:r>
              <a:rPr lang="en-US" b="1" dirty="0" smtClean="0"/>
              <a:t>Objects</a:t>
            </a:r>
          </a:p>
          <a:p>
            <a:pPr marL="857250" lvl="1" indent="-457200"/>
            <a:r>
              <a:rPr lang="en-US" dirty="0" smtClean="0"/>
              <a:t>extracting </a:t>
            </a:r>
            <a:r>
              <a:rPr lang="en-US" dirty="0"/>
              <a:t>objects, detection, recognition, and matching.</a:t>
            </a:r>
          </a:p>
          <a:p>
            <a:pPr marL="457200" indent="-457200">
              <a:buFont typeface="+mj-lt"/>
              <a:buAutoNum type="arabicPeriod"/>
            </a:pPr>
            <a:r>
              <a:rPr lang="en-US" b="1" dirty="0" smtClean="0"/>
              <a:t>Actions</a:t>
            </a:r>
          </a:p>
          <a:p>
            <a:pPr marL="857250" lvl="1" indent="-457200"/>
            <a:r>
              <a:rPr lang="en-US" dirty="0" smtClean="0"/>
              <a:t>extracting </a:t>
            </a:r>
            <a:r>
              <a:rPr lang="en-US" dirty="0"/>
              <a:t>actions, space-time localization, detection </a:t>
            </a:r>
          </a:p>
        </p:txBody>
      </p:sp>
      <p:pic>
        <p:nvPicPr>
          <p:cNvPr id="4" name="Picture 3" descr="mont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91200"/>
            <a:ext cx="9144000" cy="1066800"/>
          </a:xfrm>
          <a:prstGeom prst="rect">
            <a:avLst/>
          </a:prstGeom>
        </p:spPr>
      </p:pic>
      <p:sp>
        <p:nvSpPr>
          <p:cNvPr id="7" name="Slide Number Placeholder 6"/>
          <p:cNvSpPr>
            <a:spLocks noGrp="1"/>
          </p:cNvSpPr>
          <p:nvPr>
            <p:ph type="sldNum" sz="quarter" idx="12"/>
          </p:nvPr>
        </p:nvSpPr>
        <p:spPr/>
        <p:txBody>
          <a:bodyPr/>
          <a:lstStyle/>
          <a:p>
            <a:fld id="{7F2C8DE1-5B0B-DD4F-89A9-EF10D4F882EF}" type="slidenum">
              <a:rPr lang="en-US" smtClean="0"/>
              <a:t>10</a:t>
            </a:fld>
            <a:endParaRPr lang="en-US"/>
          </a:p>
        </p:txBody>
      </p:sp>
    </p:spTree>
    <p:extLst>
      <p:ext uri="{BB962C8B-B14F-4D97-AF65-F5344CB8AC3E}">
        <p14:creationId xmlns:p14="http://schemas.microsoft.com/office/powerpoint/2010/main" val="3511721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336" y="866180"/>
            <a:ext cx="7188398" cy="5404693"/>
          </a:xfrm>
          <a:prstGeom prst="rect">
            <a:avLst/>
          </a:prstGeom>
          <a:noFill/>
          <a:ln>
            <a:noFill/>
          </a:ln>
          <a:effectLst>
            <a:outerShdw blurRad="127000" dist="76199" dir="263999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7170" name="Rectangle 2"/>
          <p:cNvSpPr>
            <a:spLocks noGrp="1" noChangeArrowheads="1"/>
          </p:cNvSpPr>
          <p:nvPr>
            <p:ph type="title"/>
          </p:nvPr>
        </p:nvSpPr>
        <p:spPr>
          <a:ln/>
        </p:spPr>
        <p:txBody>
          <a:bodyPr>
            <a:normAutofit fontScale="90000"/>
          </a:bodyPr>
          <a:lstStyle/>
          <a:p>
            <a:r>
              <a:rPr lang="en-US" dirty="0" smtClean="0"/>
              <a:t>Extracting that information is harder than you think</a:t>
            </a:r>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234" y="866180"/>
            <a:ext cx="5411391" cy="5411391"/>
          </a:xfrm>
          <a:prstGeom prst="rect">
            <a:avLst/>
          </a:prstGeom>
          <a:noFill/>
          <a:ln>
            <a:noFill/>
          </a:ln>
          <a:effectLst>
            <a:outerShdw blurRad="127000" dist="76199" dir="263999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7F2C8DE1-5B0B-DD4F-89A9-EF10D4F882EF}" type="slidenum">
              <a:rPr lang="en-US" smtClean="0"/>
              <a:t>11</a:t>
            </a:fld>
            <a:endParaRPr lang="en-US"/>
          </a:p>
        </p:txBody>
      </p:sp>
    </p:spTree>
    <p:extLst>
      <p:ext uri="{BB962C8B-B14F-4D97-AF65-F5344CB8AC3E}">
        <p14:creationId xmlns:p14="http://schemas.microsoft.com/office/powerpoint/2010/main" val="2178794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499"/>
                                          </p:stCondLst>
                                        </p:cTn>
                                        <p:tgtEl>
                                          <p:spTgt spid="7169"/>
                                        </p:tgtEl>
                                        <p:attrNameLst>
                                          <p:attrName>style.visibility</p:attrName>
                                        </p:attrNameLst>
                                      </p:cBhvr>
                                      <p:to>
                                        <p:strVal val="hidden"/>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dirty="0" smtClean="0"/>
              <a:t>Example of sensors and image formation</a:t>
            </a:r>
            <a:endParaRPr lang="en-US" dirty="0"/>
          </a:p>
        </p:txBody>
      </p:sp>
      <p:sp>
        <p:nvSpPr>
          <p:cNvPr id="118787" name="Rectangle 3"/>
          <p:cNvSpPr>
            <a:spLocks noGrp="1" noChangeArrowheads="1"/>
          </p:cNvSpPr>
          <p:nvPr>
            <p:ph type="body" sz="half" idx="1"/>
          </p:nvPr>
        </p:nvSpPr>
        <p:spPr>
          <a:xfrm>
            <a:off x="209271" y="857637"/>
            <a:ext cx="4435299" cy="5410200"/>
          </a:xfrm>
        </p:spPr>
        <p:txBody>
          <a:bodyPr>
            <a:normAutofit lnSpcReduction="10000"/>
          </a:bodyPr>
          <a:lstStyle/>
          <a:p>
            <a:pPr marL="0" indent="0">
              <a:buNone/>
            </a:pPr>
            <a:endParaRPr lang="en-US" sz="1800" dirty="0" smtClean="0"/>
          </a:p>
          <a:p>
            <a:r>
              <a:rPr lang="en-US" sz="2000" dirty="0" smtClean="0"/>
              <a:t>Basic image sensing </a:t>
            </a:r>
            <a:r>
              <a:rPr lang="en-US" sz="2000" dirty="0"/>
              <a:t>process:</a:t>
            </a:r>
          </a:p>
          <a:p>
            <a:pPr lvl="1"/>
            <a:r>
              <a:rPr lang="en-US" sz="1800" dirty="0"/>
              <a:t>photons hit a detector</a:t>
            </a:r>
          </a:p>
          <a:p>
            <a:pPr lvl="1"/>
            <a:r>
              <a:rPr lang="en-US" sz="1800" dirty="0"/>
              <a:t>the detector becomes charged</a:t>
            </a:r>
          </a:p>
          <a:p>
            <a:pPr lvl="1"/>
            <a:r>
              <a:rPr lang="en-US" sz="1800" dirty="0"/>
              <a:t>the charge is read out as brightness</a:t>
            </a:r>
          </a:p>
          <a:p>
            <a:pPr lvl="1"/>
            <a:endParaRPr lang="en-US" sz="1800" dirty="0"/>
          </a:p>
          <a:p>
            <a:r>
              <a:rPr lang="en-US" sz="2000" dirty="0"/>
              <a:t>Sensor types:</a:t>
            </a:r>
          </a:p>
          <a:p>
            <a:pPr lvl="1"/>
            <a:r>
              <a:rPr lang="en-US" sz="1800" dirty="0"/>
              <a:t>CCD (charge-coupled device)</a:t>
            </a:r>
          </a:p>
          <a:p>
            <a:pPr lvl="2"/>
            <a:r>
              <a:rPr lang="en-US" sz="1600" dirty="0" smtClean="0"/>
              <a:t>more </a:t>
            </a:r>
            <a:r>
              <a:rPr lang="en-US" sz="1600" dirty="0"/>
              <a:t>common</a:t>
            </a:r>
          </a:p>
          <a:p>
            <a:pPr lvl="2"/>
            <a:r>
              <a:rPr lang="en-US" sz="1600" dirty="0" smtClean="0"/>
              <a:t>high </a:t>
            </a:r>
            <a:r>
              <a:rPr lang="en-US" sz="1600" dirty="0"/>
              <a:t>sensitivity</a:t>
            </a:r>
          </a:p>
          <a:p>
            <a:pPr lvl="2"/>
            <a:r>
              <a:rPr lang="en-US" sz="1600" dirty="0" smtClean="0"/>
              <a:t>high </a:t>
            </a:r>
            <a:r>
              <a:rPr lang="en-US" sz="1600" dirty="0"/>
              <a:t>power</a:t>
            </a:r>
          </a:p>
          <a:p>
            <a:pPr lvl="2"/>
            <a:r>
              <a:rPr lang="en-US" sz="1600" dirty="0" smtClean="0"/>
              <a:t>cannot </a:t>
            </a:r>
            <a:r>
              <a:rPr lang="en-US" sz="1600" dirty="0"/>
              <a:t>be individually addressed</a:t>
            </a:r>
          </a:p>
          <a:p>
            <a:pPr lvl="2"/>
            <a:r>
              <a:rPr lang="en-US" sz="1600" dirty="0" smtClean="0"/>
              <a:t>blooming</a:t>
            </a:r>
            <a:endParaRPr lang="en-US" sz="1600" dirty="0"/>
          </a:p>
          <a:p>
            <a:pPr lvl="1"/>
            <a:r>
              <a:rPr lang="en-US" sz="1800" dirty="0"/>
              <a:t>CMOS</a:t>
            </a:r>
          </a:p>
          <a:p>
            <a:pPr lvl="2"/>
            <a:r>
              <a:rPr lang="en-US" sz="1600" dirty="0" smtClean="0"/>
              <a:t>simple </a:t>
            </a:r>
            <a:r>
              <a:rPr lang="en-US" sz="1600" dirty="0"/>
              <a:t>to fabricate (cheap)</a:t>
            </a:r>
          </a:p>
          <a:p>
            <a:pPr lvl="2"/>
            <a:r>
              <a:rPr lang="en-US" sz="1600" dirty="0" smtClean="0"/>
              <a:t>lower </a:t>
            </a:r>
            <a:r>
              <a:rPr lang="en-US" sz="1600" dirty="0"/>
              <a:t>sensitivity, lower power</a:t>
            </a:r>
          </a:p>
          <a:p>
            <a:pPr lvl="2"/>
            <a:r>
              <a:rPr lang="en-US" sz="1600" dirty="0" smtClean="0"/>
              <a:t>can </a:t>
            </a:r>
            <a:r>
              <a:rPr lang="en-US" sz="1600" dirty="0"/>
              <a:t>be individually </a:t>
            </a:r>
            <a:r>
              <a:rPr lang="en-US" sz="1600" dirty="0" smtClean="0"/>
              <a:t>addressed</a:t>
            </a:r>
            <a:endParaRPr lang="en-US" sz="1600" dirty="0"/>
          </a:p>
        </p:txBody>
      </p:sp>
      <p:grpSp>
        <p:nvGrpSpPr>
          <p:cNvPr id="118788" name="Group 4"/>
          <p:cNvGrpSpPr>
            <a:grpSpLocks/>
          </p:cNvGrpSpPr>
          <p:nvPr/>
        </p:nvGrpSpPr>
        <p:grpSpPr bwMode="auto">
          <a:xfrm>
            <a:off x="3327400" y="2103438"/>
            <a:ext cx="2009775" cy="2651125"/>
            <a:chOff x="0" y="0"/>
            <a:chExt cx="1266" cy="1670"/>
          </a:xfrm>
        </p:grpSpPr>
        <p:sp>
          <p:nvSpPr>
            <p:cNvPr id="118789" name="Rectangle 5"/>
            <p:cNvSpPr>
              <a:spLocks noChangeArrowheads="1"/>
            </p:cNvSpPr>
            <p:nvPr/>
          </p:nvSpPr>
          <p:spPr bwMode="auto">
            <a:xfrm>
              <a:off x="0" y="0"/>
              <a:ext cx="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18790" name="Rectangle 6"/>
            <p:cNvSpPr>
              <a:spLocks noChangeArrowheads="1"/>
            </p:cNvSpPr>
            <p:nvPr/>
          </p:nvSpPr>
          <p:spPr bwMode="auto">
            <a:xfrm>
              <a:off x="0" y="0"/>
              <a:ext cx="1266" cy="16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US" i="0"/>
                <a:t>  </a:t>
              </a:r>
              <a:r>
                <a:rPr lang="en-US" sz="14400" i="0"/>
                <a:t> </a:t>
              </a:r>
              <a:r>
                <a:rPr lang="en-US" i="0"/>
                <a:t>                           </a:t>
              </a:r>
            </a:p>
          </p:txBody>
        </p:sp>
      </p:grpSp>
      <p:pic>
        <p:nvPicPr>
          <p:cNvPr id="118791" name="Picture 7" descr="http://www.howstuffworks.com/gif/digital-camera-cmo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429000"/>
            <a:ext cx="2579688" cy="2590800"/>
          </a:xfrm>
          <a:prstGeom prst="rect">
            <a:avLst/>
          </a:prstGeom>
          <a:noFill/>
          <a:extLst>
            <a:ext uri="{909E8E84-426E-40dd-AFC4-6F175D3DCCD1}">
              <a14:hiddenFill xmlns="" xmlns:a14="http://schemas.microsoft.com/office/drawing/2010/main">
                <a:solidFill>
                  <a:srgbClr val="FFFFFF"/>
                </a:solidFill>
              </a14:hiddenFill>
            </a:ext>
          </a:extLst>
        </p:spPr>
      </p:pic>
      <p:pic>
        <p:nvPicPr>
          <p:cNvPr id="118792" name="Picture 8" descr="On-chip Microlens of Super HAD C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371600"/>
            <a:ext cx="2590800" cy="191135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Slides.</a:t>
            </a:r>
            <a:endParaRPr lang="en-US" sz="900" dirty="0">
              <a:solidFill>
                <a:schemeClr val="tx1"/>
              </a:solidFill>
            </a:endParaRPr>
          </a:p>
        </p:txBody>
      </p:sp>
      <p:sp>
        <p:nvSpPr>
          <p:cNvPr id="4" name="Slide Number Placeholder 3"/>
          <p:cNvSpPr>
            <a:spLocks noGrp="1"/>
          </p:cNvSpPr>
          <p:nvPr>
            <p:ph type="sldNum" sz="quarter" idx="12"/>
          </p:nvPr>
        </p:nvSpPr>
        <p:spPr/>
        <p:txBody>
          <a:bodyPr/>
          <a:lstStyle/>
          <a:p>
            <a:fld id="{7F2C8DE1-5B0B-DD4F-89A9-EF10D4F882EF}" type="slidenum">
              <a:rPr lang="en-US" smtClean="0"/>
              <a:t>12</a:t>
            </a:fld>
            <a:endParaRPr lang="en-US"/>
          </a:p>
        </p:txBody>
      </p:sp>
    </p:spTree>
    <p:extLst>
      <p:ext uri="{BB962C8B-B14F-4D97-AF65-F5344CB8AC3E}">
        <p14:creationId xmlns:p14="http://schemas.microsoft.com/office/powerpoint/2010/main" val="30187225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But, visual content can also be produced by</a:t>
            </a:r>
            <a:endParaRPr lang="en-US" dirty="0"/>
          </a:p>
        </p:txBody>
      </p:sp>
      <p:sp>
        <p:nvSpPr>
          <p:cNvPr id="5" name="Slide Number Placeholder 4"/>
          <p:cNvSpPr>
            <a:spLocks noGrp="1"/>
          </p:cNvSpPr>
          <p:nvPr>
            <p:ph type="sldNum" sz="quarter" idx="12"/>
          </p:nvPr>
        </p:nvSpPr>
        <p:spPr/>
        <p:txBody>
          <a:bodyPr/>
          <a:lstStyle/>
          <a:p>
            <a:fld id="{7F2C8DE1-5B0B-DD4F-89A9-EF10D4F882EF}" type="slidenum">
              <a:rPr lang="en-US" smtClean="0"/>
              <a:t>13</a:t>
            </a:fld>
            <a:endParaRPr lang="en-US"/>
          </a:p>
        </p:txBody>
      </p:sp>
      <p:grpSp>
        <p:nvGrpSpPr>
          <p:cNvPr id="20" name="Group 19"/>
          <p:cNvGrpSpPr/>
          <p:nvPr/>
        </p:nvGrpSpPr>
        <p:grpSpPr>
          <a:xfrm>
            <a:off x="552173" y="1073426"/>
            <a:ext cx="3220666" cy="2615096"/>
            <a:chOff x="552173" y="1073426"/>
            <a:chExt cx="3220666" cy="2615096"/>
          </a:xfrm>
        </p:grpSpPr>
        <p:pic>
          <p:nvPicPr>
            <p:cNvPr id="8" name="Picture 7"/>
            <p:cNvPicPr>
              <a:picLocks noChangeAspect="1"/>
            </p:cNvPicPr>
            <p:nvPr/>
          </p:nvPicPr>
          <p:blipFill>
            <a:blip r:embed="rId3"/>
            <a:stretch>
              <a:fillRect/>
            </a:stretch>
          </p:blipFill>
          <p:spPr>
            <a:xfrm>
              <a:off x="552173" y="1073426"/>
              <a:ext cx="3220666" cy="2339009"/>
            </a:xfrm>
            <a:prstGeom prst="rect">
              <a:avLst/>
            </a:prstGeom>
          </p:spPr>
        </p:pic>
        <p:sp>
          <p:nvSpPr>
            <p:cNvPr id="9" name="Footer Placeholder 3"/>
            <p:cNvSpPr txBox="1">
              <a:spLocks/>
            </p:cNvSpPr>
            <p:nvPr/>
          </p:nvSpPr>
          <p:spPr>
            <a:xfrm>
              <a:off x="552173" y="3415814"/>
              <a:ext cx="322066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a:t>
              </a:r>
              <a:r>
                <a:rPr lang="en-US" sz="900" dirty="0">
                  <a:solidFill>
                    <a:schemeClr val="tx1"/>
                  </a:solidFill>
                </a:rPr>
                <a:t>http://</a:t>
              </a:r>
              <a:r>
                <a:rPr lang="en-US" sz="900" dirty="0" err="1">
                  <a:solidFill>
                    <a:schemeClr val="tx1"/>
                  </a:solidFill>
                </a:rPr>
                <a:t>webneel.com</a:t>
              </a:r>
              <a:r>
                <a:rPr lang="en-US" sz="900" dirty="0">
                  <a:solidFill>
                    <a:schemeClr val="tx1"/>
                  </a:solidFill>
                </a:rPr>
                <a:t>/3d-drawings-pencil-art.</a:t>
              </a:r>
            </a:p>
          </p:txBody>
        </p:sp>
      </p:grpSp>
      <p:grpSp>
        <p:nvGrpSpPr>
          <p:cNvPr id="21" name="Group 20"/>
          <p:cNvGrpSpPr/>
          <p:nvPr/>
        </p:nvGrpSpPr>
        <p:grpSpPr>
          <a:xfrm>
            <a:off x="4465356" y="1073426"/>
            <a:ext cx="4160156" cy="2611717"/>
            <a:chOff x="4465356" y="1073426"/>
            <a:chExt cx="4160156" cy="2611717"/>
          </a:xfrm>
        </p:grpSpPr>
        <p:pic>
          <p:nvPicPr>
            <p:cNvPr id="10" name="Picture 9"/>
            <p:cNvPicPr>
              <a:picLocks noChangeAspect="1"/>
            </p:cNvPicPr>
            <p:nvPr/>
          </p:nvPicPr>
          <p:blipFill>
            <a:blip r:embed="rId4"/>
            <a:stretch>
              <a:fillRect/>
            </a:stretch>
          </p:blipFill>
          <p:spPr>
            <a:xfrm>
              <a:off x="4465356" y="1073426"/>
              <a:ext cx="4160156" cy="2339009"/>
            </a:xfrm>
            <a:prstGeom prst="rect">
              <a:avLst/>
            </a:prstGeom>
          </p:spPr>
        </p:pic>
        <p:sp>
          <p:nvSpPr>
            <p:cNvPr id="11" name="Footer Placeholder 3"/>
            <p:cNvSpPr txBox="1">
              <a:spLocks/>
            </p:cNvSpPr>
            <p:nvPr/>
          </p:nvSpPr>
          <p:spPr>
            <a:xfrm>
              <a:off x="4923182" y="3412435"/>
              <a:ext cx="322066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a:t>
              </a:r>
              <a:r>
                <a:rPr lang="en-US" sz="900" dirty="0">
                  <a:solidFill>
                    <a:schemeClr val="tx1"/>
                  </a:solidFill>
                </a:rPr>
                <a:t>: http://www3.gehealthcare.com/</a:t>
              </a:r>
              <a:r>
                <a:rPr lang="en-US" sz="900" dirty="0" smtClean="0">
                  <a:solidFill>
                    <a:schemeClr val="tx1"/>
                  </a:solidFill>
                </a:rPr>
                <a:t>.</a:t>
              </a:r>
              <a:endParaRPr lang="en-US" sz="900" dirty="0">
                <a:solidFill>
                  <a:schemeClr val="tx1"/>
                </a:solidFill>
              </a:endParaRPr>
            </a:p>
          </p:txBody>
        </p:sp>
      </p:grpSp>
      <p:grpSp>
        <p:nvGrpSpPr>
          <p:cNvPr id="22" name="Group 21"/>
          <p:cNvGrpSpPr/>
          <p:nvPr/>
        </p:nvGrpSpPr>
        <p:grpSpPr>
          <a:xfrm>
            <a:off x="552173" y="3932031"/>
            <a:ext cx="3237480" cy="2092122"/>
            <a:chOff x="552173" y="3932031"/>
            <a:chExt cx="3237480" cy="2092122"/>
          </a:xfrm>
        </p:grpSpPr>
        <p:pic>
          <p:nvPicPr>
            <p:cNvPr id="12" name="Picture 11"/>
            <p:cNvPicPr>
              <a:picLocks noChangeAspect="1"/>
            </p:cNvPicPr>
            <p:nvPr/>
          </p:nvPicPr>
          <p:blipFill>
            <a:blip r:embed="rId5"/>
            <a:stretch>
              <a:fillRect/>
            </a:stretch>
          </p:blipFill>
          <p:spPr>
            <a:xfrm>
              <a:off x="552173" y="3932031"/>
              <a:ext cx="3237480" cy="1821622"/>
            </a:xfrm>
            <a:prstGeom prst="rect">
              <a:avLst/>
            </a:prstGeom>
          </p:spPr>
        </p:pic>
        <p:sp>
          <p:nvSpPr>
            <p:cNvPr id="13" name="Footer Placeholder 3"/>
            <p:cNvSpPr txBox="1">
              <a:spLocks/>
            </p:cNvSpPr>
            <p:nvPr/>
          </p:nvSpPr>
          <p:spPr>
            <a:xfrm>
              <a:off x="552173" y="5751445"/>
              <a:ext cx="322066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a:t>
              </a:r>
              <a:r>
                <a:rPr lang="en-US" sz="900" dirty="0">
                  <a:solidFill>
                    <a:schemeClr val="tx1"/>
                  </a:solidFill>
                </a:rPr>
                <a:t>: https://</a:t>
              </a:r>
              <a:r>
                <a:rPr lang="en-US" sz="900" dirty="0" err="1">
                  <a:solidFill>
                    <a:schemeClr val="tx1"/>
                  </a:solidFill>
                </a:rPr>
                <a:t>svs.gsfc.nasa.gov</a:t>
              </a:r>
              <a:r>
                <a:rPr lang="en-US" sz="900" dirty="0" smtClean="0">
                  <a:solidFill>
                    <a:schemeClr val="tx1"/>
                  </a:solidFill>
                </a:rPr>
                <a:t>/.</a:t>
              </a:r>
              <a:endParaRPr lang="en-US" sz="900" dirty="0">
                <a:solidFill>
                  <a:schemeClr val="tx1"/>
                </a:solidFill>
              </a:endParaRPr>
            </a:p>
          </p:txBody>
        </p:sp>
      </p:grpSp>
      <p:grpSp>
        <p:nvGrpSpPr>
          <p:cNvPr id="24" name="Group 23"/>
          <p:cNvGrpSpPr/>
          <p:nvPr/>
        </p:nvGrpSpPr>
        <p:grpSpPr>
          <a:xfrm>
            <a:off x="4465356" y="3929983"/>
            <a:ext cx="4599083" cy="2094170"/>
            <a:chOff x="4465356" y="3929983"/>
            <a:chExt cx="4599083" cy="2094170"/>
          </a:xfrm>
        </p:grpSpPr>
        <p:pic>
          <p:nvPicPr>
            <p:cNvPr id="15" name="Picture 14"/>
            <p:cNvPicPr>
              <a:picLocks noChangeAspect="1"/>
            </p:cNvPicPr>
            <p:nvPr/>
          </p:nvPicPr>
          <p:blipFill>
            <a:blip r:embed="rId6"/>
            <a:stretch>
              <a:fillRect/>
            </a:stretch>
          </p:blipFill>
          <p:spPr>
            <a:xfrm>
              <a:off x="4465356" y="3929983"/>
              <a:ext cx="3136348" cy="1821462"/>
            </a:xfrm>
            <a:prstGeom prst="rect">
              <a:avLst/>
            </a:prstGeom>
          </p:spPr>
        </p:pic>
        <p:sp>
          <p:nvSpPr>
            <p:cNvPr id="16" name="Footer Placeholder 3"/>
            <p:cNvSpPr txBox="1">
              <a:spLocks/>
            </p:cNvSpPr>
            <p:nvPr/>
          </p:nvSpPr>
          <p:spPr>
            <a:xfrm>
              <a:off x="4465356" y="5751445"/>
              <a:ext cx="322066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a:solidFill>
                    <a:schemeClr val="tx1"/>
                  </a:solidFill>
                </a:rPr>
                <a:t>Source: http://</a:t>
              </a:r>
              <a:r>
                <a:rPr lang="en-US" sz="900" dirty="0" err="1">
                  <a:solidFill>
                    <a:schemeClr val="tx1"/>
                  </a:solidFill>
                </a:rPr>
                <a:t>gallery.usgs.gov</a:t>
              </a:r>
              <a:r>
                <a:rPr lang="en-US" sz="900" dirty="0" smtClean="0">
                  <a:solidFill>
                    <a:schemeClr val="tx1"/>
                  </a:solidFill>
                </a:rPr>
                <a:t>/.</a:t>
              </a:r>
              <a:endParaRPr lang="en-US" sz="900" dirty="0">
                <a:solidFill>
                  <a:schemeClr val="tx1"/>
                </a:solidFill>
              </a:endParaRPr>
            </a:p>
          </p:txBody>
        </p:sp>
        <p:pic>
          <p:nvPicPr>
            <p:cNvPr id="18" name="Picture 17"/>
            <p:cNvPicPr>
              <a:picLocks noChangeAspect="1"/>
            </p:cNvPicPr>
            <p:nvPr/>
          </p:nvPicPr>
          <p:blipFill>
            <a:blip r:embed="rId7"/>
            <a:stretch>
              <a:fillRect/>
            </a:stretch>
          </p:blipFill>
          <p:spPr>
            <a:xfrm>
              <a:off x="7601704" y="3929984"/>
              <a:ext cx="1462735" cy="1823670"/>
            </a:xfrm>
            <a:prstGeom prst="rect">
              <a:avLst/>
            </a:prstGeom>
          </p:spPr>
        </p:pic>
      </p:grpSp>
      <p:sp>
        <p:nvSpPr>
          <p:cNvPr id="19" name="Rectangle 18"/>
          <p:cNvSpPr/>
          <p:nvPr/>
        </p:nvSpPr>
        <p:spPr>
          <a:xfrm>
            <a:off x="209271" y="6292492"/>
            <a:ext cx="8336015" cy="461665"/>
          </a:xfrm>
          <a:prstGeom prst="rect">
            <a:avLst/>
          </a:prstGeom>
        </p:spPr>
        <p:txBody>
          <a:bodyPr wrap="square">
            <a:spAutoFit/>
          </a:bodyPr>
          <a:lstStyle/>
          <a:p>
            <a:pPr marL="342900" lvl="0" indent="-342900">
              <a:spcBef>
                <a:spcPct val="20000"/>
              </a:spcBef>
              <a:buFont typeface="Arial"/>
              <a:buChar char="•"/>
            </a:pPr>
            <a:r>
              <a:rPr lang="en-US" sz="2400" b="1" dirty="0" smtClean="0">
                <a:solidFill>
                  <a:srgbClr val="FF6600"/>
                </a:solidFill>
              </a:rPr>
              <a:t>And, computer vision is useful in all of these!</a:t>
            </a:r>
            <a:endParaRPr lang="en-US" sz="2400" b="1" dirty="0">
              <a:solidFill>
                <a:srgbClr val="FF6600"/>
              </a:solidFill>
            </a:endParaRPr>
          </a:p>
        </p:txBody>
      </p:sp>
    </p:spTree>
    <p:extLst>
      <p:ext uri="{BB962C8B-B14F-4D97-AF65-F5344CB8AC3E}">
        <p14:creationId xmlns:p14="http://schemas.microsoft.com/office/powerpoint/2010/main" val="265818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ln/>
        </p:spPr>
        <p:txBody>
          <a:bodyPr/>
          <a:lstStyle/>
          <a:p>
            <a:r>
              <a:rPr lang="en-US" dirty="0"/>
              <a:t>Example of sensors and image formation</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41" y="1660922"/>
            <a:ext cx="2286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41" y="1660922"/>
            <a:ext cx="2286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8196" name="Line 4"/>
          <p:cNvSpPr>
            <a:spLocks noChangeShapeType="1"/>
          </p:cNvSpPr>
          <p:nvPr/>
        </p:nvSpPr>
        <p:spPr bwMode="auto">
          <a:xfrm>
            <a:off x="1526977" y="2714625"/>
            <a:ext cx="639589" cy="1011287"/>
          </a:xfrm>
          <a:prstGeom prst="line">
            <a:avLst/>
          </a:prstGeom>
          <a:noFill/>
          <a:ln w="38100" cap="flat">
            <a:solidFill>
              <a:srgbClr val="FFC5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984" y="3679032"/>
            <a:ext cx="2080617" cy="2320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8198" name="Line 6"/>
          <p:cNvSpPr>
            <a:spLocks noChangeShapeType="1"/>
          </p:cNvSpPr>
          <p:nvPr/>
        </p:nvSpPr>
        <p:spPr bwMode="auto">
          <a:xfrm>
            <a:off x="1773660" y="2702347"/>
            <a:ext cx="2475756" cy="952128"/>
          </a:xfrm>
          <a:prstGeom prst="line">
            <a:avLst/>
          </a:prstGeom>
          <a:noFill/>
          <a:ln w="38100" cap="flat">
            <a:solidFill>
              <a:srgbClr val="FFC5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8199" name="Line 7"/>
          <p:cNvSpPr>
            <a:spLocks noChangeShapeType="1"/>
          </p:cNvSpPr>
          <p:nvPr/>
        </p:nvSpPr>
        <p:spPr bwMode="auto">
          <a:xfrm>
            <a:off x="1761381" y="2940100"/>
            <a:ext cx="762372" cy="738932"/>
          </a:xfrm>
          <a:prstGeom prst="line">
            <a:avLst/>
          </a:prstGeom>
          <a:noFill/>
          <a:ln w="38100" cap="flat">
            <a:solidFill>
              <a:srgbClr val="FFC5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8200" name="Line 8"/>
          <p:cNvSpPr>
            <a:spLocks noChangeShapeType="1"/>
          </p:cNvSpPr>
          <p:nvPr/>
        </p:nvSpPr>
        <p:spPr bwMode="auto">
          <a:xfrm>
            <a:off x="1523629" y="2952379"/>
            <a:ext cx="630659" cy="3023815"/>
          </a:xfrm>
          <a:prstGeom prst="line">
            <a:avLst/>
          </a:prstGeom>
          <a:noFill/>
          <a:ln w="38100" cap="flat">
            <a:solidFill>
              <a:srgbClr val="FFC5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pic>
        <p:nvPicPr>
          <p:cNvPr id="82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4539" y="1526977"/>
            <a:ext cx="3902273" cy="4409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8202" name="Rectangle 10"/>
          <p:cNvSpPr>
            <a:spLocks/>
          </p:cNvSpPr>
          <p:nvPr/>
        </p:nvSpPr>
        <p:spPr bwMode="auto">
          <a:xfrm>
            <a:off x="2160984" y="3679031"/>
            <a:ext cx="2080617" cy="2312789"/>
          </a:xfrm>
          <a:prstGeom prst="rect">
            <a:avLst/>
          </a:prstGeom>
          <a:noFill/>
          <a:ln w="38100" cap="flat">
            <a:solidFill>
              <a:srgbClr val="FFC5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4" name="Text Box 15"/>
          <p:cNvSpPr txBox="1">
            <a:spLocks noChangeArrowheads="1"/>
          </p:cNvSpPr>
          <p:nvPr/>
        </p:nvSpPr>
        <p:spPr bwMode="auto">
          <a:xfrm>
            <a:off x="534988" y="6142655"/>
            <a:ext cx="815022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i="0" dirty="0"/>
              <a:t>Each pixel is a measure of the brightness (intensity of light)</a:t>
            </a:r>
          </a:p>
          <a:p>
            <a:pPr algn="ctr"/>
            <a:r>
              <a:rPr lang="en-US" i="0" dirty="0"/>
              <a:t>that falls on an area of an sensor (typically a CCD chip)</a:t>
            </a:r>
          </a:p>
        </p:txBody>
      </p:sp>
      <p:sp>
        <p:nvSpPr>
          <p:cNvPr id="4" name="Slide Number Placeholder 3"/>
          <p:cNvSpPr>
            <a:spLocks noGrp="1"/>
          </p:cNvSpPr>
          <p:nvPr>
            <p:ph type="sldNum" sz="quarter" idx="12"/>
          </p:nvPr>
        </p:nvSpPr>
        <p:spPr/>
        <p:txBody>
          <a:bodyPr/>
          <a:lstStyle/>
          <a:p>
            <a:fld id="{7F2C8DE1-5B0B-DD4F-89A9-EF10D4F882EF}" type="slidenum">
              <a:rPr lang="en-US" smtClean="0"/>
              <a:t>14</a:t>
            </a:fld>
            <a:endParaRPr lang="en-US"/>
          </a:p>
        </p:txBody>
      </p:sp>
    </p:spTree>
    <p:extLst>
      <p:ext uri="{BB962C8B-B14F-4D97-AF65-F5344CB8AC3E}">
        <p14:creationId xmlns:p14="http://schemas.microsoft.com/office/powerpoint/2010/main" val="517346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sensors and image formation</a:t>
            </a:r>
          </a:p>
        </p:txBody>
      </p:sp>
      <p:sp>
        <p:nvSpPr>
          <p:cNvPr id="3" name="Content Placeholder 2"/>
          <p:cNvSpPr>
            <a:spLocks noGrp="1"/>
          </p:cNvSpPr>
          <p:nvPr>
            <p:ph idx="1"/>
          </p:nvPr>
        </p:nvSpPr>
        <p:spPr/>
        <p:txBody>
          <a:bodyPr/>
          <a:lstStyle/>
          <a:p>
            <a:r>
              <a:rPr lang="en-US" dirty="0" smtClean="0"/>
              <a:t>Getting the light to the sensor.</a:t>
            </a:r>
          </a:p>
          <a:p>
            <a:endParaRPr lang="en-US" dirty="0"/>
          </a:p>
          <a:p>
            <a:endParaRPr lang="en-US" dirty="0" smtClean="0"/>
          </a:p>
          <a:p>
            <a:endParaRPr lang="en-US" dirty="0"/>
          </a:p>
          <a:p>
            <a:endParaRPr lang="en-US" dirty="0" smtClean="0"/>
          </a:p>
          <a:p>
            <a:endParaRPr lang="en-US" dirty="0"/>
          </a:p>
          <a:p>
            <a:r>
              <a:rPr lang="en-US" dirty="0" smtClean="0"/>
              <a:t>Add a barrier to block most of the light rays: </a:t>
            </a:r>
            <a:r>
              <a:rPr lang="en-US" b="1" dirty="0" smtClean="0"/>
              <a:t>aperture.</a:t>
            </a:r>
            <a:endParaRPr lang="en-US" dirty="0" smtClean="0"/>
          </a:p>
        </p:txBody>
      </p:sp>
      <p:grpSp>
        <p:nvGrpSpPr>
          <p:cNvPr id="8" name="Group 7"/>
          <p:cNvGrpSpPr/>
          <p:nvPr/>
        </p:nvGrpSpPr>
        <p:grpSpPr>
          <a:xfrm>
            <a:off x="2241550" y="1697206"/>
            <a:ext cx="4820866" cy="1839017"/>
            <a:chOff x="1905000" y="1447800"/>
            <a:chExt cx="5484813" cy="2247900"/>
          </a:xfrm>
        </p:grpSpPr>
        <p:pic>
          <p:nvPicPr>
            <p:cNvPr id="9" name="Picture 4" descr="image-not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47800"/>
              <a:ext cx="5484813" cy="2247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7"/>
            <p:cNvGrpSpPr>
              <a:grpSpLocks/>
            </p:cNvGrpSpPr>
            <p:nvPr/>
          </p:nvGrpSpPr>
          <p:grpSpPr bwMode="auto">
            <a:xfrm>
              <a:off x="2438400" y="1981200"/>
              <a:ext cx="4724400" cy="1524000"/>
              <a:chOff x="1536" y="1248"/>
              <a:chExt cx="2976" cy="960"/>
            </a:xfrm>
          </p:grpSpPr>
          <p:sp>
            <p:nvSpPr>
              <p:cNvPr id="20" name="Line 7"/>
              <p:cNvSpPr>
                <a:spLocks noChangeShapeType="1"/>
              </p:cNvSpPr>
              <p:nvPr/>
            </p:nvSpPr>
            <p:spPr bwMode="auto">
              <a:xfrm>
                <a:off x="1536" y="1248"/>
                <a:ext cx="2976" cy="96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1" name="Line 8"/>
              <p:cNvSpPr>
                <a:spLocks noChangeShapeType="1"/>
              </p:cNvSpPr>
              <p:nvPr/>
            </p:nvSpPr>
            <p:spPr bwMode="auto">
              <a:xfrm>
                <a:off x="1536" y="1248"/>
                <a:ext cx="2976" cy="67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2" name="Line 9"/>
              <p:cNvSpPr>
                <a:spLocks noChangeShapeType="1"/>
              </p:cNvSpPr>
              <p:nvPr/>
            </p:nvSpPr>
            <p:spPr bwMode="auto">
              <a:xfrm>
                <a:off x="1536" y="1248"/>
                <a:ext cx="2976" cy="384"/>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11" name="Line 10"/>
            <p:cNvSpPr>
              <a:spLocks noChangeShapeType="1"/>
            </p:cNvSpPr>
            <p:nvPr/>
          </p:nvSpPr>
          <p:spPr bwMode="auto">
            <a:xfrm>
              <a:off x="2438400" y="1981200"/>
              <a:ext cx="4724400" cy="22860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2" name="Group 16"/>
            <p:cNvGrpSpPr>
              <a:grpSpLocks/>
            </p:cNvGrpSpPr>
            <p:nvPr/>
          </p:nvGrpSpPr>
          <p:grpSpPr bwMode="auto">
            <a:xfrm>
              <a:off x="2743200" y="2209800"/>
              <a:ext cx="4419600" cy="1295400"/>
              <a:chOff x="1728" y="1392"/>
              <a:chExt cx="2784" cy="816"/>
            </a:xfrm>
          </p:grpSpPr>
          <p:grpSp>
            <p:nvGrpSpPr>
              <p:cNvPr id="15" name="Group 15"/>
              <p:cNvGrpSpPr>
                <a:grpSpLocks/>
              </p:cNvGrpSpPr>
              <p:nvPr/>
            </p:nvGrpSpPr>
            <p:grpSpPr bwMode="auto">
              <a:xfrm>
                <a:off x="1728" y="1392"/>
                <a:ext cx="2784" cy="528"/>
                <a:chOff x="1728" y="1392"/>
                <a:chExt cx="2784" cy="528"/>
              </a:xfrm>
            </p:grpSpPr>
            <p:sp>
              <p:nvSpPr>
                <p:cNvPr id="17" name="Line 11"/>
                <p:cNvSpPr>
                  <a:spLocks noChangeShapeType="1"/>
                </p:cNvSpPr>
                <p:nvPr/>
              </p:nvSpPr>
              <p:spPr bwMode="auto">
                <a:xfrm flipV="1">
                  <a:off x="1728" y="1392"/>
                  <a:ext cx="2784" cy="240"/>
                </a:xfrm>
                <a:prstGeom prst="line">
                  <a:avLst/>
                </a:prstGeom>
                <a:noFill/>
                <a:ln w="19050">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8" name="Line 12"/>
                <p:cNvSpPr>
                  <a:spLocks noChangeShapeType="1"/>
                </p:cNvSpPr>
                <p:nvPr/>
              </p:nvSpPr>
              <p:spPr bwMode="auto">
                <a:xfrm>
                  <a:off x="1728" y="1632"/>
                  <a:ext cx="2784" cy="0"/>
                </a:xfrm>
                <a:prstGeom prst="line">
                  <a:avLst/>
                </a:prstGeom>
                <a:noFill/>
                <a:ln w="19050">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 name="Line 13"/>
                <p:cNvSpPr>
                  <a:spLocks noChangeShapeType="1"/>
                </p:cNvSpPr>
                <p:nvPr/>
              </p:nvSpPr>
              <p:spPr bwMode="auto">
                <a:xfrm>
                  <a:off x="1728" y="1632"/>
                  <a:ext cx="2784" cy="288"/>
                </a:xfrm>
                <a:prstGeom prst="line">
                  <a:avLst/>
                </a:prstGeom>
                <a:noFill/>
                <a:ln w="19050">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16" name="Line 14"/>
              <p:cNvSpPr>
                <a:spLocks noChangeShapeType="1"/>
              </p:cNvSpPr>
              <p:nvPr/>
            </p:nvSpPr>
            <p:spPr bwMode="auto">
              <a:xfrm>
                <a:off x="1728" y="1632"/>
                <a:ext cx="2784" cy="576"/>
              </a:xfrm>
              <a:prstGeom prst="line">
                <a:avLst/>
              </a:prstGeom>
              <a:noFill/>
              <a:ln w="19050">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13" name="Oval 18"/>
            <p:cNvSpPr>
              <a:spLocks noChangeArrowheads="1"/>
            </p:cNvSpPr>
            <p:nvPr/>
          </p:nvSpPr>
          <p:spPr bwMode="auto">
            <a:xfrm>
              <a:off x="2393950" y="1949450"/>
              <a:ext cx="76200" cy="76200"/>
            </a:xfrm>
            <a:prstGeom prst="ellipse">
              <a:avLst/>
            </a:prstGeom>
            <a:solidFill>
              <a:srgbClr val="FF0000"/>
            </a:solidFill>
            <a:ln w="9525">
              <a:solidFill>
                <a:srgbClr val="000000"/>
              </a:solidFill>
              <a:round/>
              <a:headEnd/>
              <a:tailEnd/>
            </a:ln>
          </p:spPr>
          <p:txBody>
            <a:bodyPr wrap="none" anchor="ctr"/>
            <a:lstStyle/>
            <a:p>
              <a:endParaRPr lang="en-US">
                <a:solidFill>
                  <a:srgbClr val="000000"/>
                </a:solidFill>
              </a:endParaRPr>
            </a:p>
          </p:txBody>
        </p:sp>
        <p:sp>
          <p:nvSpPr>
            <p:cNvPr id="14" name="Oval 19"/>
            <p:cNvSpPr>
              <a:spLocks noChangeArrowheads="1"/>
            </p:cNvSpPr>
            <p:nvPr/>
          </p:nvSpPr>
          <p:spPr bwMode="auto">
            <a:xfrm>
              <a:off x="2711450" y="2557463"/>
              <a:ext cx="76200" cy="76200"/>
            </a:xfrm>
            <a:prstGeom prst="ellipse">
              <a:avLst/>
            </a:prstGeom>
            <a:solidFill>
              <a:srgbClr val="0000FF"/>
            </a:solidFill>
            <a:ln w="9525">
              <a:solidFill>
                <a:srgbClr val="000000"/>
              </a:solidFill>
              <a:round/>
              <a:headEnd/>
              <a:tailEnd/>
            </a:ln>
          </p:spPr>
          <p:txBody>
            <a:bodyPr wrap="none" anchor="ctr"/>
            <a:lstStyle/>
            <a:p>
              <a:endParaRPr lang="en-US">
                <a:solidFill>
                  <a:srgbClr val="000000"/>
                </a:solidFill>
              </a:endParaRPr>
            </a:p>
          </p:txBody>
        </p:sp>
      </p:grpSp>
      <p:pic>
        <p:nvPicPr>
          <p:cNvPr id="36" name="Picture 18" descr="image-pinh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395" y="4277615"/>
            <a:ext cx="4815342" cy="1973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7" name="Group 33"/>
          <p:cNvGrpSpPr>
            <a:grpSpLocks/>
          </p:cNvGrpSpPr>
          <p:nvPr/>
        </p:nvGrpSpPr>
        <p:grpSpPr bwMode="auto">
          <a:xfrm>
            <a:off x="2757152" y="4744757"/>
            <a:ext cx="4147744" cy="1337982"/>
            <a:chOff x="1440" y="1296"/>
            <a:chExt cx="2976" cy="960"/>
          </a:xfrm>
        </p:grpSpPr>
        <p:sp>
          <p:nvSpPr>
            <p:cNvPr id="38" name="Line 21"/>
            <p:cNvSpPr>
              <a:spLocks noChangeShapeType="1"/>
            </p:cNvSpPr>
            <p:nvPr/>
          </p:nvSpPr>
          <p:spPr bwMode="auto">
            <a:xfrm>
              <a:off x="1440" y="1296"/>
              <a:ext cx="2976" cy="96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9" name="Line 22"/>
            <p:cNvSpPr>
              <a:spLocks noChangeShapeType="1"/>
            </p:cNvSpPr>
            <p:nvPr/>
          </p:nvSpPr>
          <p:spPr bwMode="auto">
            <a:xfrm>
              <a:off x="1440" y="1296"/>
              <a:ext cx="1494" cy="33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0" name="Line 23"/>
            <p:cNvSpPr>
              <a:spLocks noChangeShapeType="1"/>
            </p:cNvSpPr>
            <p:nvPr/>
          </p:nvSpPr>
          <p:spPr bwMode="auto">
            <a:xfrm>
              <a:off x="1440" y="1296"/>
              <a:ext cx="1500" cy="19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1" name="Line 24"/>
            <p:cNvSpPr>
              <a:spLocks noChangeShapeType="1"/>
            </p:cNvSpPr>
            <p:nvPr/>
          </p:nvSpPr>
          <p:spPr bwMode="auto">
            <a:xfrm>
              <a:off x="1440" y="1296"/>
              <a:ext cx="1482" cy="7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42" name="Group 34"/>
          <p:cNvGrpSpPr>
            <a:grpSpLocks/>
          </p:cNvGrpSpPr>
          <p:nvPr/>
        </p:nvGrpSpPr>
        <p:grpSpPr bwMode="auto">
          <a:xfrm>
            <a:off x="3018355" y="5149778"/>
            <a:ext cx="3913597" cy="501743"/>
            <a:chOff x="1632" y="1572"/>
            <a:chExt cx="2808" cy="360"/>
          </a:xfrm>
        </p:grpSpPr>
        <p:sp>
          <p:nvSpPr>
            <p:cNvPr id="43" name="Line 27"/>
            <p:cNvSpPr>
              <a:spLocks noChangeShapeType="1"/>
            </p:cNvSpPr>
            <p:nvPr/>
          </p:nvSpPr>
          <p:spPr bwMode="auto">
            <a:xfrm flipV="1">
              <a:off x="1632" y="1572"/>
              <a:ext cx="1302" cy="108"/>
            </a:xfrm>
            <a:prstGeom prst="line">
              <a:avLst/>
            </a:prstGeom>
            <a:noFill/>
            <a:ln w="19050">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 name="Line 28"/>
            <p:cNvSpPr>
              <a:spLocks noChangeShapeType="1"/>
            </p:cNvSpPr>
            <p:nvPr/>
          </p:nvSpPr>
          <p:spPr bwMode="auto">
            <a:xfrm>
              <a:off x="1632" y="1680"/>
              <a:ext cx="1302" cy="6"/>
            </a:xfrm>
            <a:prstGeom prst="line">
              <a:avLst/>
            </a:prstGeom>
            <a:noFill/>
            <a:ln w="19050">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5" name="Line 29"/>
            <p:cNvSpPr>
              <a:spLocks noChangeShapeType="1"/>
            </p:cNvSpPr>
            <p:nvPr/>
          </p:nvSpPr>
          <p:spPr bwMode="auto">
            <a:xfrm>
              <a:off x="1632" y="1680"/>
              <a:ext cx="2808" cy="192"/>
            </a:xfrm>
            <a:prstGeom prst="line">
              <a:avLst/>
            </a:prstGeom>
            <a:noFill/>
            <a:ln w="19050">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6" name="Line 30"/>
            <p:cNvSpPr>
              <a:spLocks noChangeShapeType="1"/>
            </p:cNvSpPr>
            <p:nvPr/>
          </p:nvSpPr>
          <p:spPr bwMode="auto">
            <a:xfrm>
              <a:off x="1632" y="1680"/>
              <a:ext cx="1302" cy="252"/>
            </a:xfrm>
            <a:prstGeom prst="line">
              <a:avLst/>
            </a:prstGeom>
            <a:noFill/>
            <a:ln w="19050">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51" name="Slide Number Placeholder 50"/>
          <p:cNvSpPr>
            <a:spLocks noGrp="1"/>
          </p:cNvSpPr>
          <p:nvPr>
            <p:ph type="sldNum" sz="quarter" idx="12"/>
          </p:nvPr>
        </p:nvSpPr>
        <p:spPr/>
        <p:txBody>
          <a:bodyPr/>
          <a:lstStyle/>
          <a:p>
            <a:fld id="{7F2C8DE1-5B0B-DD4F-89A9-EF10D4F882EF}" type="slidenum">
              <a:rPr lang="en-US" smtClean="0"/>
              <a:t>15</a:t>
            </a:fld>
            <a:endParaRPr lang="en-US"/>
          </a:p>
        </p:txBody>
      </p:sp>
      <p:sp>
        <p:nvSpPr>
          <p:cNvPr id="52"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and S Seitz slides.</a:t>
            </a:r>
            <a:endParaRPr lang="en-US" sz="900" dirty="0">
              <a:solidFill>
                <a:schemeClr val="tx1"/>
              </a:solidFill>
            </a:endParaRPr>
          </a:p>
        </p:txBody>
      </p:sp>
      <p:sp>
        <p:nvSpPr>
          <p:cNvPr id="34" name="Oval 18"/>
          <p:cNvSpPr>
            <a:spLocks noChangeArrowheads="1"/>
          </p:cNvSpPr>
          <p:nvPr/>
        </p:nvSpPr>
        <p:spPr bwMode="auto">
          <a:xfrm>
            <a:off x="2724325" y="4722597"/>
            <a:ext cx="66976" cy="62340"/>
          </a:xfrm>
          <a:prstGeom prst="ellipse">
            <a:avLst/>
          </a:prstGeom>
          <a:solidFill>
            <a:srgbClr val="FF0000"/>
          </a:solidFill>
          <a:ln w="9525">
            <a:solidFill>
              <a:srgbClr val="000000"/>
            </a:solidFill>
            <a:round/>
            <a:headEnd/>
            <a:tailEnd/>
          </a:ln>
        </p:spPr>
        <p:txBody>
          <a:bodyPr wrap="none" anchor="ctr"/>
          <a:lstStyle/>
          <a:p>
            <a:endParaRPr lang="en-US">
              <a:solidFill>
                <a:srgbClr val="000000"/>
              </a:solidFill>
            </a:endParaRPr>
          </a:p>
        </p:txBody>
      </p:sp>
      <p:sp>
        <p:nvSpPr>
          <p:cNvPr id="35" name="Oval 19"/>
          <p:cNvSpPr>
            <a:spLocks noChangeArrowheads="1"/>
          </p:cNvSpPr>
          <p:nvPr/>
        </p:nvSpPr>
        <p:spPr bwMode="auto">
          <a:xfrm>
            <a:off x="3003391" y="5253144"/>
            <a:ext cx="66976" cy="62340"/>
          </a:xfrm>
          <a:prstGeom prst="ellipse">
            <a:avLst/>
          </a:prstGeom>
          <a:solidFill>
            <a:srgbClr val="0000FF"/>
          </a:solidFill>
          <a:ln w="9525">
            <a:solidFill>
              <a:srgbClr val="000000"/>
            </a:solidFill>
            <a:round/>
            <a:headEnd/>
            <a:tailEnd/>
          </a:ln>
        </p:spPr>
        <p:txBody>
          <a:bodyPr wrap="none" anchor="ctr"/>
          <a:lstStyle/>
          <a:p>
            <a:endParaRPr lang="en-US">
              <a:solidFill>
                <a:srgbClr val="000000"/>
              </a:solidFill>
            </a:endParaRPr>
          </a:p>
        </p:txBody>
      </p:sp>
    </p:spTree>
    <p:extLst>
      <p:ext uri="{BB962C8B-B14F-4D97-AF65-F5344CB8AC3E}">
        <p14:creationId xmlns:p14="http://schemas.microsoft.com/office/powerpoint/2010/main" val="22389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pinhole camera</a:t>
            </a:r>
            <a:endParaRPr lang="en-US" dirty="0"/>
          </a:p>
        </p:txBody>
      </p:sp>
      <p:sp>
        <p:nvSpPr>
          <p:cNvPr id="3" name="Content Placeholder 2"/>
          <p:cNvSpPr>
            <a:spLocks noGrp="1"/>
          </p:cNvSpPr>
          <p:nvPr>
            <p:ph idx="1"/>
          </p:nvPr>
        </p:nvSpPr>
        <p:spPr/>
        <p:txBody>
          <a:bodyPr/>
          <a:lstStyle/>
          <a:p>
            <a:r>
              <a:rPr lang="en-US" dirty="0" smtClean="0"/>
              <a:t>Camera </a:t>
            </a:r>
            <a:r>
              <a:rPr lang="en-US" dirty="0" err="1" smtClean="0"/>
              <a:t>obscura</a:t>
            </a:r>
            <a:endParaRPr lang="en-US" dirty="0" smtClean="0"/>
          </a:p>
          <a:p>
            <a:pPr lvl="1"/>
            <a:r>
              <a:rPr lang="en-US" dirty="0" smtClean="0"/>
              <a:t>First camera; known to Aristotle.</a:t>
            </a:r>
          </a:p>
          <a:p>
            <a:pPr lvl="1"/>
            <a:r>
              <a:rPr lang="en-US" dirty="0" smtClean="0"/>
              <a:t>Aperture size impacts image.</a:t>
            </a:r>
            <a:endParaRPr lang="en-US" dirty="0"/>
          </a:p>
        </p:txBody>
      </p:sp>
      <p:pic>
        <p:nvPicPr>
          <p:cNvPr id="4" name="Picture 5" descr="pinhole_dif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93" y="2516097"/>
            <a:ext cx="3762828" cy="2488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a"/>
          <p:cNvPicPr>
            <a:picLocks noChangeAspect="1" noChangeArrowheads="1"/>
          </p:cNvPicPr>
          <p:nvPr/>
        </p:nvPicPr>
        <p:blipFill>
          <a:blip r:embed="rId3">
            <a:extLst>
              <a:ext uri="{28A0092B-C50C-407E-A947-70E740481C1C}">
                <a14:useLocalDpi xmlns:a14="http://schemas.microsoft.com/office/drawing/2010/main" val="0"/>
              </a:ext>
            </a:extLst>
          </a:blip>
          <a:srcRect l="208" t="36334" r="49896" b="20464"/>
          <a:stretch>
            <a:fillRect/>
          </a:stretch>
        </p:blipFill>
        <p:spPr>
          <a:xfrm>
            <a:off x="5247368" y="2063186"/>
            <a:ext cx="3436938" cy="4525962"/>
          </a:xfrm>
          <a:prstGeom prst="rect">
            <a:avLst/>
          </a:prstGeom>
        </p:spPr>
      </p:pic>
      <p:sp>
        <p:nvSpPr>
          <p:cNvPr id="25" name="Slide Number Placeholder 24"/>
          <p:cNvSpPr>
            <a:spLocks noGrp="1"/>
          </p:cNvSpPr>
          <p:nvPr>
            <p:ph type="sldNum" sz="quarter" idx="12"/>
          </p:nvPr>
        </p:nvSpPr>
        <p:spPr/>
        <p:txBody>
          <a:bodyPr/>
          <a:lstStyle/>
          <a:p>
            <a:fld id="{7F2C8DE1-5B0B-DD4F-89A9-EF10D4F882EF}" type="slidenum">
              <a:rPr lang="en-US" smtClean="0"/>
              <a:t>16</a:t>
            </a:fld>
            <a:endParaRPr lang="en-US"/>
          </a:p>
        </p:txBody>
      </p:sp>
      <p:sp>
        <p:nvSpPr>
          <p:cNvPr id="26"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and S Seitz slides.</a:t>
            </a:r>
            <a:endParaRPr lang="en-US" sz="900" dirty="0">
              <a:solidFill>
                <a:schemeClr val="tx1"/>
              </a:solidFill>
            </a:endParaRPr>
          </a:p>
        </p:txBody>
      </p:sp>
      <p:pic>
        <p:nvPicPr>
          <p:cNvPr id="8" name="Picture 7" descr="xplore_pinhole_photo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5953" y="4138544"/>
            <a:ext cx="2821548" cy="2116161"/>
          </a:xfrm>
          <a:prstGeom prst="rect">
            <a:avLst/>
          </a:prstGeom>
        </p:spPr>
      </p:pic>
    </p:spTree>
    <p:extLst>
      <p:ext uri="{BB962C8B-B14F-4D97-AF65-F5344CB8AC3E}">
        <p14:creationId xmlns:p14="http://schemas.microsoft.com/office/powerpoint/2010/main" val="193210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pinhole camera</a:t>
            </a:r>
            <a:endParaRPr lang="en-US" dirty="0"/>
          </a:p>
        </p:txBody>
      </p:sp>
      <p:pic>
        <p:nvPicPr>
          <p:cNvPr id="5" name="The Pinhole Camera - YouTube [360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55688" y="1055688"/>
            <a:ext cx="7034212" cy="5275262"/>
          </a:xfrm>
        </p:spPr>
      </p:pic>
      <p:sp>
        <p:nvSpPr>
          <p:cNvPr id="8" name="Slide Number Placeholder 7"/>
          <p:cNvSpPr>
            <a:spLocks noGrp="1"/>
          </p:cNvSpPr>
          <p:nvPr>
            <p:ph type="sldNum" sz="quarter" idx="12"/>
          </p:nvPr>
        </p:nvSpPr>
        <p:spPr/>
        <p:txBody>
          <a:bodyPr/>
          <a:lstStyle/>
          <a:p>
            <a:fld id="{7F2C8DE1-5B0B-DD4F-89A9-EF10D4F882EF}" type="slidenum">
              <a:rPr lang="en-US" smtClean="0"/>
              <a:t>17</a:t>
            </a:fld>
            <a:endParaRPr lang="en-US"/>
          </a:p>
        </p:txBody>
      </p:sp>
      <p:sp>
        <p:nvSpPr>
          <p:cNvPr id="9"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a:t>
            </a:r>
            <a:r>
              <a:rPr lang="en-US" sz="900" dirty="0">
                <a:solidFill>
                  <a:schemeClr val="tx1"/>
                </a:solidFill>
              </a:rPr>
              <a:t>: https:/</a:t>
            </a:r>
            <a:r>
              <a:rPr lang="en-US" sz="900" dirty="0" smtClean="0">
                <a:solidFill>
                  <a:schemeClr val="tx1"/>
                </a:solidFill>
              </a:rPr>
              <a:t>/</a:t>
            </a:r>
            <a:r>
              <a:rPr lang="en-US" sz="900" dirty="0" err="1" smtClean="0">
                <a:solidFill>
                  <a:schemeClr val="tx1"/>
                </a:solidFill>
              </a:rPr>
              <a:t>youtube.com</a:t>
            </a:r>
            <a:r>
              <a:rPr lang="en-US" sz="900" dirty="0">
                <a:solidFill>
                  <a:schemeClr val="tx1"/>
                </a:solidFill>
              </a:rPr>
              <a:t>/</a:t>
            </a:r>
            <a:r>
              <a:rPr lang="en-US" sz="900" dirty="0" err="1">
                <a:solidFill>
                  <a:schemeClr val="tx1"/>
                </a:solidFill>
              </a:rPr>
              <a:t>watch?v</a:t>
            </a:r>
            <a:r>
              <a:rPr lang="en-US" sz="900" dirty="0">
                <a:solidFill>
                  <a:schemeClr val="tx1"/>
                </a:solidFill>
              </a:rPr>
              <a:t>=m5VVl0EhoJY</a:t>
            </a:r>
          </a:p>
        </p:txBody>
      </p:sp>
    </p:spTree>
    <p:extLst>
      <p:ext uri="{BB962C8B-B14F-4D97-AF65-F5344CB8AC3E}">
        <p14:creationId xmlns:p14="http://schemas.microsoft.com/office/powerpoint/2010/main" val="95402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5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lens</a:t>
            </a:r>
            <a:endParaRPr lang="en-US" dirty="0"/>
          </a:p>
        </p:txBody>
      </p:sp>
      <p:sp>
        <p:nvSpPr>
          <p:cNvPr id="3" name="Content Placeholder 2"/>
          <p:cNvSpPr>
            <a:spLocks noGrp="1"/>
          </p:cNvSpPr>
          <p:nvPr>
            <p:ph idx="1"/>
          </p:nvPr>
        </p:nvSpPr>
        <p:spPr>
          <a:xfrm>
            <a:off x="209271" y="1055553"/>
            <a:ext cx="8725458" cy="1430018"/>
          </a:xfrm>
        </p:spPr>
        <p:txBody>
          <a:bodyPr>
            <a:normAutofit fontScale="92500" lnSpcReduction="20000"/>
          </a:bodyPr>
          <a:lstStyle/>
          <a:p>
            <a:r>
              <a:rPr lang="en-US" dirty="0" smtClean="0"/>
              <a:t>A lens focuses the light onto the film/CCD.</a:t>
            </a:r>
          </a:p>
          <a:p>
            <a:r>
              <a:rPr lang="en-US" dirty="0" smtClean="0"/>
              <a:t>Rays passing through the center are not deviated.</a:t>
            </a:r>
          </a:p>
          <a:p>
            <a:r>
              <a:rPr lang="en-US" dirty="0" smtClean="0"/>
              <a:t>All parallel rays converge to one point on a plane located at the </a:t>
            </a:r>
            <a:r>
              <a:rPr lang="en-US" b="1" dirty="0" smtClean="0"/>
              <a:t>focal length</a:t>
            </a:r>
            <a:r>
              <a:rPr lang="en-US" dirty="0" smtClean="0"/>
              <a:t> </a:t>
            </a:r>
            <a:r>
              <a:rPr lang="en-US" i="1" dirty="0" smtClean="0"/>
              <a:t>f.</a:t>
            </a:r>
            <a:endParaRPr lang="en-US" dirty="0"/>
          </a:p>
        </p:txBody>
      </p:sp>
      <p:grpSp>
        <p:nvGrpSpPr>
          <p:cNvPr id="5" name="Group 4"/>
          <p:cNvGrpSpPr/>
          <p:nvPr/>
        </p:nvGrpSpPr>
        <p:grpSpPr>
          <a:xfrm>
            <a:off x="2314843" y="2286009"/>
            <a:ext cx="4635500" cy="2157420"/>
            <a:chOff x="1754188" y="1677988"/>
            <a:chExt cx="5484812" cy="2552700"/>
          </a:xfrm>
        </p:grpSpPr>
        <p:pic>
          <p:nvPicPr>
            <p:cNvPr id="6" name="Picture 4" descr="image-l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188" y="1677988"/>
              <a:ext cx="5484812" cy="236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2271713" y="2159000"/>
              <a:ext cx="76200" cy="76200"/>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8" name="Line 7"/>
            <p:cNvSpPr>
              <a:spLocks noChangeShapeType="1"/>
            </p:cNvSpPr>
            <p:nvPr/>
          </p:nvSpPr>
          <p:spPr bwMode="auto">
            <a:xfrm>
              <a:off x="4648200" y="2401888"/>
              <a:ext cx="1295400" cy="68580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9" name="Oval 8"/>
            <p:cNvSpPr>
              <a:spLocks noChangeArrowheads="1"/>
            </p:cNvSpPr>
            <p:nvPr/>
          </p:nvSpPr>
          <p:spPr bwMode="auto">
            <a:xfrm>
              <a:off x="4572000" y="3011488"/>
              <a:ext cx="88900" cy="88900"/>
            </a:xfrm>
            <a:prstGeom prst="ellipse">
              <a:avLst/>
            </a:prstGeom>
            <a:solidFill>
              <a:schemeClr val="tx1"/>
            </a:solidFill>
            <a:ln w="9525">
              <a:solidFill>
                <a:schemeClr val="tx1"/>
              </a:solidFill>
              <a:round/>
              <a:headEnd/>
              <a:tailEnd/>
            </a:ln>
          </p:spPr>
          <p:txBody>
            <a:bodyPr wrap="none" anchor="ctr"/>
            <a:lstStyle/>
            <a:p>
              <a:endParaRPr lang="en-US">
                <a:solidFill>
                  <a:srgbClr val="000000"/>
                </a:solidFill>
              </a:endParaRPr>
            </a:p>
          </p:txBody>
        </p:sp>
        <p:sp>
          <p:nvSpPr>
            <p:cNvPr id="10" name="Line 9"/>
            <p:cNvSpPr>
              <a:spLocks noChangeShapeType="1"/>
            </p:cNvSpPr>
            <p:nvPr/>
          </p:nvSpPr>
          <p:spPr bwMode="auto">
            <a:xfrm flipV="1">
              <a:off x="2286000" y="2173288"/>
              <a:ext cx="2362200"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 name="Line 10"/>
            <p:cNvSpPr>
              <a:spLocks noChangeShapeType="1"/>
            </p:cNvSpPr>
            <p:nvPr/>
          </p:nvSpPr>
          <p:spPr bwMode="auto">
            <a:xfrm>
              <a:off x="4648200" y="2173288"/>
              <a:ext cx="1295400" cy="91440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 name="Line 11"/>
            <p:cNvSpPr>
              <a:spLocks noChangeShapeType="1"/>
            </p:cNvSpPr>
            <p:nvPr/>
          </p:nvSpPr>
          <p:spPr bwMode="auto">
            <a:xfrm flipV="1">
              <a:off x="2286000" y="2401888"/>
              <a:ext cx="2362200"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 name="Line 12"/>
            <p:cNvSpPr>
              <a:spLocks noChangeShapeType="1"/>
            </p:cNvSpPr>
            <p:nvPr/>
          </p:nvSpPr>
          <p:spPr bwMode="auto">
            <a:xfrm flipV="1">
              <a:off x="2286000" y="2630488"/>
              <a:ext cx="2362200"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 name="Line 13"/>
            <p:cNvSpPr>
              <a:spLocks noChangeShapeType="1"/>
            </p:cNvSpPr>
            <p:nvPr/>
          </p:nvSpPr>
          <p:spPr bwMode="auto">
            <a:xfrm flipV="1">
              <a:off x="2286000" y="2859088"/>
              <a:ext cx="2362200"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 name="Line 14"/>
            <p:cNvSpPr>
              <a:spLocks noChangeShapeType="1"/>
            </p:cNvSpPr>
            <p:nvPr/>
          </p:nvSpPr>
          <p:spPr bwMode="auto">
            <a:xfrm flipV="1">
              <a:off x="2286000" y="3087688"/>
              <a:ext cx="3657600"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6" name="Line 15"/>
            <p:cNvSpPr>
              <a:spLocks noChangeShapeType="1"/>
            </p:cNvSpPr>
            <p:nvPr/>
          </p:nvSpPr>
          <p:spPr bwMode="auto">
            <a:xfrm flipV="1">
              <a:off x="2286000" y="3316288"/>
              <a:ext cx="2362200"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7" name="Line 16"/>
            <p:cNvSpPr>
              <a:spLocks noChangeShapeType="1"/>
            </p:cNvSpPr>
            <p:nvPr/>
          </p:nvSpPr>
          <p:spPr bwMode="auto">
            <a:xfrm flipV="1">
              <a:off x="2286000" y="3544888"/>
              <a:ext cx="2362200"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 name="Line 17"/>
            <p:cNvSpPr>
              <a:spLocks noChangeShapeType="1"/>
            </p:cNvSpPr>
            <p:nvPr/>
          </p:nvSpPr>
          <p:spPr bwMode="auto">
            <a:xfrm flipV="1">
              <a:off x="2286000" y="3773488"/>
              <a:ext cx="2362200"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 name="Line 18"/>
            <p:cNvSpPr>
              <a:spLocks noChangeShapeType="1"/>
            </p:cNvSpPr>
            <p:nvPr/>
          </p:nvSpPr>
          <p:spPr bwMode="auto">
            <a:xfrm flipV="1">
              <a:off x="2286000" y="4002088"/>
              <a:ext cx="2362200"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 name="Line 19"/>
            <p:cNvSpPr>
              <a:spLocks noChangeShapeType="1"/>
            </p:cNvSpPr>
            <p:nvPr/>
          </p:nvSpPr>
          <p:spPr bwMode="auto">
            <a:xfrm>
              <a:off x="4648200" y="2630488"/>
              <a:ext cx="1295400" cy="45720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1" name="Line 20"/>
            <p:cNvSpPr>
              <a:spLocks noChangeShapeType="1"/>
            </p:cNvSpPr>
            <p:nvPr/>
          </p:nvSpPr>
          <p:spPr bwMode="auto">
            <a:xfrm>
              <a:off x="4648200" y="2859088"/>
              <a:ext cx="1295400" cy="22860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2" name="Line 21"/>
            <p:cNvSpPr>
              <a:spLocks noChangeShapeType="1"/>
            </p:cNvSpPr>
            <p:nvPr/>
          </p:nvSpPr>
          <p:spPr bwMode="auto">
            <a:xfrm flipV="1">
              <a:off x="4648200" y="3087688"/>
              <a:ext cx="1295400" cy="68580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3" name="Line 22"/>
            <p:cNvSpPr>
              <a:spLocks noChangeShapeType="1"/>
            </p:cNvSpPr>
            <p:nvPr/>
          </p:nvSpPr>
          <p:spPr bwMode="auto">
            <a:xfrm flipV="1">
              <a:off x="4648200" y="3087688"/>
              <a:ext cx="1295400" cy="91440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4" name="Line 23"/>
            <p:cNvSpPr>
              <a:spLocks noChangeShapeType="1"/>
            </p:cNvSpPr>
            <p:nvPr/>
          </p:nvSpPr>
          <p:spPr bwMode="auto">
            <a:xfrm flipV="1">
              <a:off x="4648200" y="3087688"/>
              <a:ext cx="1295400" cy="45720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5" name="Line 24"/>
            <p:cNvSpPr>
              <a:spLocks noChangeShapeType="1"/>
            </p:cNvSpPr>
            <p:nvPr/>
          </p:nvSpPr>
          <p:spPr bwMode="auto">
            <a:xfrm flipV="1">
              <a:off x="4648200" y="3087688"/>
              <a:ext cx="1295400" cy="22860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6" name="Oval 25"/>
            <p:cNvSpPr>
              <a:spLocks noChangeArrowheads="1"/>
            </p:cNvSpPr>
            <p:nvPr/>
          </p:nvSpPr>
          <p:spPr bwMode="auto">
            <a:xfrm>
              <a:off x="5867400" y="3011488"/>
              <a:ext cx="88900" cy="88900"/>
            </a:xfrm>
            <a:prstGeom prst="ellipse">
              <a:avLst/>
            </a:prstGeom>
            <a:solidFill>
              <a:schemeClr val="tx1"/>
            </a:solidFill>
            <a:ln w="9525">
              <a:solidFill>
                <a:schemeClr val="tx1"/>
              </a:solidFill>
              <a:round/>
              <a:headEnd/>
              <a:tailEnd/>
            </a:ln>
          </p:spPr>
          <p:txBody>
            <a:bodyPr wrap="none" anchor="ctr"/>
            <a:lstStyle/>
            <a:p>
              <a:endParaRPr lang="en-US">
                <a:solidFill>
                  <a:srgbClr val="000000"/>
                </a:solidFill>
              </a:endParaRPr>
            </a:p>
          </p:txBody>
        </p:sp>
        <p:sp>
          <p:nvSpPr>
            <p:cNvPr id="27" name="Text Box 26"/>
            <p:cNvSpPr txBox="1">
              <a:spLocks noChangeArrowheads="1"/>
            </p:cNvSpPr>
            <p:nvPr/>
          </p:nvSpPr>
          <p:spPr bwMode="auto">
            <a:xfrm>
              <a:off x="5622925" y="2386013"/>
              <a:ext cx="110966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1600">
                  <a:solidFill>
                    <a:srgbClr val="000000"/>
                  </a:solidFill>
                  <a:cs typeface="Arial" charset="0"/>
                </a:rPr>
                <a:t>focal point</a:t>
              </a:r>
            </a:p>
          </p:txBody>
        </p:sp>
        <p:sp>
          <p:nvSpPr>
            <p:cNvPr id="28" name="Line 27"/>
            <p:cNvSpPr>
              <a:spLocks noChangeShapeType="1"/>
            </p:cNvSpPr>
            <p:nvPr/>
          </p:nvSpPr>
          <p:spPr bwMode="auto">
            <a:xfrm>
              <a:off x="5943600" y="3011488"/>
              <a:ext cx="0" cy="12192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9" name="Line 28"/>
            <p:cNvSpPr>
              <a:spLocks noChangeShapeType="1"/>
            </p:cNvSpPr>
            <p:nvPr/>
          </p:nvSpPr>
          <p:spPr bwMode="auto">
            <a:xfrm flipH="1">
              <a:off x="4648200" y="4002088"/>
              <a:ext cx="533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0" name="Line 29"/>
            <p:cNvSpPr>
              <a:spLocks noChangeShapeType="1"/>
            </p:cNvSpPr>
            <p:nvPr/>
          </p:nvSpPr>
          <p:spPr bwMode="auto">
            <a:xfrm>
              <a:off x="5486400" y="4002088"/>
              <a:ext cx="4572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1" name="Line 30"/>
            <p:cNvSpPr>
              <a:spLocks noChangeShapeType="1"/>
            </p:cNvSpPr>
            <p:nvPr/>
          </p:nvSpPr>
          <p:spPr bwMode="auto">
            <a:xfrm>
              <a:off x="4648200" y="3087688"/>
              <a:ext cx="0" cy="1143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2" name="Text Box 31"/>
            <p:cNvSpPr txBox="1">
              <a:spLocks noChangeArrowheads="1"/>
            </p:cNvSpPr>
            <p:nvPr/>
          </p:nvSpPr>
          <p:spPr bwMode="auto">
            <a:xfrm>
              <a:off x="5200650" y="3697288"/>
              <a:ext cx="2857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b="1" i="1">
                  <a:solidFill>
                    <a:srgbClr val="000000"/>
                  </a:solidFill>
                  <a:cs typeface="Arial" charset="0"/>
                </a:rPr>
                <a:t>f</a:t>
              </a:r>
            </a:p>
          </p:txBody>
        </p:sp>
        <p:sp>
          <p:nvSpPr>
            <p:cNvPr id="33" name="Line 32"/>
            <p:cNvSpPr>
              <a:spLocks noChangeShapeType="1"/>
            </p:cNvSpPr>
            <p:nvPr/>
          </p:nvSpPr>
          <p:spPr bwMode="auto">
            <a:xfrm flipH="1">
              <a:off x="5943600" y="2706688"/>
              <a:ext cx="228600" cy="304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pic>
        <p:nvPicPr>
          <p:cNvPr id="34" name="Picture 5" descr="lens_term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230" y="4642991"/>
            <a:ext cx="3801118" cy="2030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 name="Text Box 10"/>
          <p:cNvSpPr txBox="1">
            <a:spLocks noChangeArrowheads="1"/>
          </p:cNvSpPr>
          <p:nvPr/>
        </p:nvSpPr>
        <p:spPr bwMode="auto">
          <a:xfrm>
            <a:off x="1876923" y="5887473"/>
            <a:ext cx="28194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000" b="1" dirty="0">
                <a:solidFill>
                  <a:srgbClr val="000000"/>
                </a:solidFill>
              </a:rPr>
              <a:t>optical center</a:t>
            </a:r>
          </a:p>
          <a:p>
            <a:pPr eaLnBrk="1" hangingPunct="1"/>
            <a:r>
              <a:rPr lang="en-US" sz="2000" b="1" dirty="0">
                <a:solidFill>
                  <a:srgbClr val="000000"/>
                </a:solidFill>
              </a:rPr>
              <a:t>(Center Of Projection)</a:t>
            </a:r>
          </a:p>
        </p:txBody>
      </p:sp>
      <p:sp>
        <p:nvSpPr>
          <p:cNvPr id="36" name="Line 11"/>
          <p:cNvSpPr>
            <a:spLocks noChangeShapeType="1"/>
          </p:cNvSpPr>
          <p:nvPr/>
        </p:nvSpPr>
        <p:spPr bwMode="auto">
          <a:xfrm flipV="1">
            <a:off x="3858123" y="5550923"/>
            <a:ext cx="838200" cy="67310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 name="Text Box 7"/>
          <p:cNvSpPr txBox="1">
            <a:spLocks noChangeArrowheads="1"/>
          </p:cNvSpPr>
          <p:nvPr/>
        </p:nvSpPr>
        <p:spPr bwMode="auto">
          <a:xfrm>
            <a:off x="6304416" y="5726630"/>
            <a:ext cx="14668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000" b="1" dirty="0">
                <a:solidFill>
                  <a:srgbClr val="000000"/>
                </a:solidFill>
              </a:rPr>
              <a:t>focal point</a:t>
            </a:r>
          </a:p>
        </p:txBody>
      </p:sp>
      <p:sp>
        <p:nvSpPr>
          <p:cNvPr id="38" name="Line 8"/>
          <p:cNvSpPr>
            <a:spLocks noChangeShapeType="1"/>
          </p:cNvSpPr>
          <p:nvPr/>
        </p:nvSpPr>
        <p:spPr bwMode="auto">
          <a:xfrm flipH="1" flipV="1">
            <a:off x="5866266" y="5526605"/>
            <a:ext cx="438150" cy="38100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cxnSp>
        <p:nvCxnSpPr>
          <p:cNvPr id="40" name="Straight Connector 39"/>
          <p:cNvCxnSpPr/>
          <p:nvPr/>
        </p:nvCxnSpPr>
        <p:spPr>
          <a:xfrm>
            <a:off x="811893" y="4633919"/>
            <a:ext cx="752021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Slide Number Placeholder 42"/>
          <p:cNvSpPr>
            <a:spLocks noGrp="1"/>
          </p:cNvSpPr>
          <p:nvPr>
            <p:ph type="sldNum" sz="quarter" idx="12"/>
          </p:nvPr>
        </p:nvSpPr>
        <p:spPr/>
        <p:txBody>
          <a:bodyPr/>
          <a:lstStyle/>
          <a:p>
            <a:fld id="{7F2C8DE1-5B0B-DD4F-89A9-EF10D4F882EF}" type="slidenum">
              <a:rPr lang="en-US" smtClean="0"/>
              <a:t>18</a:t>
            </a:fld>
            <a:endParaRPr lang="en-US"/>
          </a:p>
        </p:txBody>
      </p:sp>
      <p:sp>
        <p:nvSpPr>
          <p:cNvPr id="44"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and S Seitz slides.</a:t>
            </a:r>
            <a:endParaRPr lang="en-US" sz="900" dirty="0">
              <a:solidFill>
                <a:schemeClr val="tx1"/>
              </a:solidFill>
            </a:endParaRPr>
          </a:p>
        </p:txBody>
      </p:sp>
    </p:spTree>
    <p:extLst>
      <p:ext uri="{BB962C8B-B14F-4D97-AF65-F5344CB8AC3E}">
        <p14:creationId xmlns:p14="http://schemas.microsoft.com/office/powerpoint/2010/main" val="10206979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Pinhole vs. lens</a:t>
            </a:r>
          </a:p>
        </p:txBody>
      </p:sp>
      <p:sp>
        <p:nvSpPr>
          <p:cNvPr id="2" name="Content Placeholder 1"/>
          <p:cNvSpPr>
            <a:spLocks noGrp="1"/>
          </p:cNvSpPr>
          <p:nvPr>
            <p:ph idx="1"/>
          </p:nvPr>
        </p:nvSpPr>
        <p:spPr/>
        <p:txBody>
          <a:bodyPr/>
          <a:lstStyle/>
          <a:p>
            <a:endParaRPr lang="en-US"/>
          </a:p>
        </p:txBody>
      </p:sp>
      <p:pic>
        <p:nvPicPr>
          <p:cNvPr id="39938" name="Picture 4"/>
          <p:cNvPicPr>
            <a:picLocks noChangeAspect="1" noChangeArrowheads="1"/>
          </p:cNvPicPr>
          <p:nvPr/>
        </p:nvPicPr>
        <p:blipFill>
          <a:blip r:embed="rId3">
            <a:extLst>
              <a:ext uri="{28A0092B-C50C-407E-A947-70E740481C1C}">
                <a14:useLocalDpi xmlns:a14="http://schemas.microsoft.com/office/drawing/2010/main" val="0"/>
              </a:ext>
            </a:extLst>
          </a:blip>
          <a:srcRect l="40356" t="19336" r="14166" b="14827"/>
          <a:stretch>
            <a:fillRect/>
          </a:stretch>
        </p:blipFill>
        <p:spPr bwMode="auto">
          <a:xfrm>
            <a:off x="2016125" y="1238250"/>
            <a:ext cx="5329238" cy="4716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7F2C8DE1-5B0B-DD4F-89A9-EF10D4F882EF}" type="slidenum">
              <a:rPr lang="en-US" smtClean="0"/>
              <a:t>19</a:t>
            </a:fld>
            <a:endParaRPr lang="en-US"/>
          </a:p>
        </p:txBody>
      </p:sp>
      <p:sp>
        <p:nvSpPr>
          <p:cNvPr id="9"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and S Seitz slides.</a:t>
            </a:r>
            <a:endParaRPr lang="en-US" sz="900" dirty="0">
              <a:solidFill>
                <a:schemeClr val="tx1"/>
              </a:solidFill>
            </a:endParaRPr>
          </a:p>
        </p:txBody>
      </p:sp>
    </p:spTree>
    <p:extLst>
      <p:ext uri="{BB962C8B-B14F-4D97-AF65-F5344CB8AC3E}">
        <p14:creationId xmlns:p14="http://schemas.microsoft.com/office/powerpoint/2010/main" val="145453017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ED_Thrun_trimmed.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5663"/>
            <a:ext cx="9144000" cy="5145087"/>
          </a:xfrm>
          <a:prstGeom prst="rect">
            <a:avLst/>
          </a:prstGeom>
        </p:spPr>
      </p:pic>
      <p:sp>
        <p:nvSpPr>
          <p:cNvPr id="6" name="TextBox 5"/>
          <p:cNvSpPr txBox="1"/>
          <p:nvPr/>
        </p:nvSpPr>
        <p:spPr>
          <a:xfrm>
            <a:off x="0" y="6016623"/>
            <a:ext cx="3657622" cy="215444"/>
          </a:xfrm>
          <a:prstGeom prst="rect">
            <a:avLst/>
          </a:prstGeom>
          <a:noFill/>
        </p:spPr>
        <p:txBody>
          <a:bodyPr wrap="none" rtlCol="0">
            <a:spAutoFit/>
          </a:bodyPr>
          <a:lstStyle/>
          <a:p>
            <a:r>
              <a:rPr lang="en-US" sz="800" dirty="0"/>
              <a:t>Source: http://</a:t>
            </a:r>
            <a:r>
              <a:rPr lang="en-US" sz="800" dirty="0" err="1"/>
              <a:t>www.ted.com</a:t>
            </a:r>
            <a:r>
              <a:rPr lang="en-US" sz="800" dirty="0"/>
              <a:t>/talks/</a:t>
            </a:r>
            <a:r>
              <a:rPr lang="en-US" sz="800" dirty="0" err="1"/>
              <a:t>sebastian_thrun_google_s_driverless_car</a:t>
            </a:r>
            <a:r>
              <a:rPr lang="en-US" sz="800" dirty="0"/>
              <a:t>? </a:t>
            </a:r>
          </a:p>
        </p:txBody>
      </p:sp>
      <p:sp>
        <p:nvSpPr>
          <p:cNvPr id="9" name="Slide Number Placeholder 8"/>
          <p:cNvSpPr>
            <a:spLocks noGrp="1"/>
          </p:cNvSpPr>
          <p:nvPr>
            <p:ph type="sldNum" sz="quarter" idx="12"/>
          </p:nvPr>
        </p:nvSpPr>
        <p:spPr/>
        <p:txBody>
          <a:bodyPr/>
          <a:lstStyle/>
          <a:p>
            <a:fld id="{7F2C8DE1-5B0B-DD4F-89A9-EF10D4F882EF}" type="slidenum">
              <a:rPr lang="en-US" smtClean="0"/>
              <a:t>2</a:t>
            </a:fld>
            <a:endParaRPr lang="en-US"/>
          </a:p>
        </p:txBody>
      </p:sp>
    </p:spTree>
    <p:extLst>
      <p:ext uri="{BB962C8B-B14F-4D97-AF65-F5344CB8AC3E}">
        <p14:creationId xmlns:p14="http://schemas.microsoft.com/office/powerpoint/2010/main" val="279147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1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dirty="0">
                <a:ea typeface="ＭＳ Ｐゴシック" charset="0"/>
                <a:cs typeface="ＭＳ Ｐゴシック" charset="0"/>
              </a:rPr>
              <a:t>Thin lens equation</a:t>
            </a:r>
          </a:p>
        </p:txBody>
      </p:sp>
      <p:sp>
        <p:nvSpPr>
          <p:cNvPr id="2" name="Slide Number Placeholder 1"/>
          <p:cNvSpPr>
            <a:spLocks noGrp="1"/>
          </p:cNvSpPr>
          <p:nvPr>
            <p:ph type="sldNum" sz="quarter" idx="12"/>
          </p:nvPr>
        </p:nvSpPr>
        <p:spPr/>
        <p:txBody>
          <a:bodyPr/>
          <a:lstStyle/>
          <a:p>
            <a:fld id="{7F2C8DE1-5B0B-DD4F-89A9-EF10D4F882EF}" type="slidenum">
              <a:rPr lang="en-US" smtClean="0"/>
              <a:t>20</a:t>
            </a:fld>
            <a:endParaRPr lang="en-US"/>
          </a:p>
        </p:txBody>
      </p:sp>
      <p:sp>
        <p:nvSpPr>
          <p:cNvPr id="44035" name="Rectangle 15"/>
          <p:cNvSpPr>
            <a:spLocks noChangeArrowheads="1"/>
          </p:cNvSpPr>
          <p:nvPr/>
        </p:nvSpPr>
        <p:spPr bwMode="auto">
          <a:xfrm>
            <a:off x="128588" y="2001838"/>
            <a:ext cx="5791200" cy="301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pic>
        <p:nvPicPr>
          <p:cNvPr id="44036" name="Picture 16"/>
          <p:cNvPicPr>
            <a:picLocks noChangeAspect="1" noChangeArrowheads="1"/>
          </p:cNvPicPr>
          <p:nvPr/>
        </p:nvPicPr>
        <p:blipFill>
          <a:blip r:embed="rId3">
            <a:extLst>
              <a:ext uri="{28A0092B-C50C-407E-A947-70E740481C1C}">
                <a14:useLocalDpi xmlns:a14="http://schemas.microsoft.com/office/drawing/2010/main" val="0"/>
              </a:ext>
            </a:extLst>
          </a:blip>
          <a:srcRect b="11368"/>
          <a:stretch>
            <a:fillRect/>
          </a:stretch>
        </p:blipFill>
        <p:spPr bwMode="auto">
          <a:xfrm>
            <a:off x="1676400" y="1592263"/>
            <a:ext cx="5791200" cy="2673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and S Seitz slides.</a:t>
            </a:r>
            <a:endParaRPr lang="en-US" sz="900" dirty="0">
              <a:solidFill>
                <a:schemeClr val="tx1"/>
              </a:solidFill>
            </a:endParaRPr>
          </a:p>
        </p:txBody>
      </p:sp>
      <p:grpSp>
        <p:nvGrpSpPr>
          <p:cNvPr id="9" name="Group 8"/>
          <p:cNvGrpSpPr/>
          <p:nvPr/>
        </p:nvGrpSpPr>
        <p:grpSpPr>
          <a:xfrm>
            <a:off x="265514" y="4866916"/>
            <a:ext cx="8590015" cy="1464693"/>
            <a:chOff x="265514" y="4866916"/>
            <a:chExt cx="8590015" cy="1464693"/>
          </a:xfrm>
        </p:grpSpPr>
        <p:sp>
          <p:nvSpPr>
            <p:cNvPr id="44034" name="Rectangle 3"/>
            <p:cNvSpPr>
              <a:spLocks noChangeArrowheads="1"/>
            </p:cNvSpPr>
            <p:nvPr/>
          </p:nvSpPr>
          <p:spPr bwMode="auto">
            <a:xfrm>
              <a:off x="265514" y="4866916"/>
              <a:ext cx="8590015" cy="1464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dirty="0">
                  <a:solidFill>
                    <a:srgbClr val="000000"/>
                  </a:solidFill>
                </a:rPr>
                <a:t>How to relate distance of object from optical center </a:t>
              </a:r>
              <a:r>
                <a:rPr lang="en-US" sz="2400" dirty="0" smtClean="0">
                  <a:solidFill>
                    <a:srgbClr val="000000"/>
                  </a:solidFill>
                </a:rPr>
                <a:t>(    ) </a:t>
              </a:r>
              <a:r>
                <a:rPr lang="en-US" sz="2400" dirty="0">
                  <a:solidFill>
                    <a:srgbClr val="000000"/>
                  </a:solidFill>
                </a:rPr>
                <a:t>to the distance at which it will be in focus </a:t>
              </a:r>
              <a:r>
                <a:rPr lang="en-US" sz="2400" dirty="0" smtClean="0">
                  <a:solidFill>
                    <a:srgbClr val="000000"/>
                  </a:solidFill>
                </a:rPr>
                <a:t>(    )</a:t>
              </a:r>
              <a:r>
                <a:rPr lang="en-US" sz="2400" dirty="0">
                  <a:solidFill>
                    <a:srgbClr val="000000"/>
                  </a:solidFill>
                </a:rPr>
                <a:t>, given focal length </a:t>
              </a:r>
              <a:r>
                <a:rPr lang="en-US" sz="2400" dirty="0" smtClean="0">
                  <a:solidFill>
                    <a:srgbClr val="000000"/>
                  </a:solidFill>
                </a:rPr>
                <a:t>  ?</a:t>
              </a:r>
              <a:endParaRPr lang="en-US" sz="2400" dirty="0">
                <a:solidFill>
                  <a:srgbClr val="000000"/>
                </a:solidFill>
              </a:endParaRPr>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278" y="5640616"/>
              <a:ext cx="292100" cy="41910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636" y="5355771"/>
              <a:ext cx="368300" cy="330200"/>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1661" y="5018088"/>
              <a:ext cx="419100" cy="330200"/>
            </a:xfrm>
            <a:prstGeom prst="rect">
              <a:avLst/>
            </a:prstGeom>
          </p:spPr>
        </p:pic>
      </p:grpSp>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0846" y="4287158"/>
            <a:ext cx="735847" cy="579758"/>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6743" y="4314371"/>
            <a:ext cx="585107" cy="524579"/>
          </a:xfrm>
          <a:prstGeom prst="rect">
            <a:avLst/>
          </a:prstGeom>
        </p:spPr>
      </p:pic>
    </p:spTree>
    <p:extLst>
      <p:ext uri="{BB962C8B-B14F-4D97-AF65-F5344CB8AC3E}">
        <p14:creationId xmlns:p14="http://schemas.microsoft.com/office/powerpoint/2010/main" val="3698829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en-US" dirty="0">
                <a:ea typeface="ＭＳ Ｐゴシック" charset="0"/>
                <a:cs typeface="ＭＳ Ｐゴシック" charset="0"/>
              </a:rPr>
              <a:t>Thin lens equation</a:t>
            </a:r>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7F2C8DE1-5B0B-DD4F-89A9-EF10D4F882EF}" type="slidenum">
              <a:rPr lang="en-US" smtClean="0"/>
              <a:t>21</a:t>
            </a:fld>
            <a:endParaRPr lang="en-US"/>
          </a:p>
        </p:txBody>
      </p:sp>
      <p:sp>
        <p:nvSpPr>
          <p:cNvPr id="46082" name="Rectangle 15"/>
          <p:cNvSpPr>
            <a:spLocks noChangeArrowheads="1"/>
          </p:cNvSpPr>
          <p:nvPr/>
        </p:nvSpPr>
        <p:spPr bwMode="auto">
          <a:xfrm>
            <a:off x="128588" y="2001838"/>
            <a:ext cx="5791200" cy="301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pic>
        <p:nvPicPr>
          <p:cNvPr id="46083" name="Picture 16"/>
          <p:cNvPicPr>
            <a:picLocks noChangeAspect="1" noChangeArrowheads="1"/>
          </p:cNvPicPr>
          <p:nvPr/>
        </p:nvPicPr>
        <p:blipFill>
          <a:blip r:embed="rId3">
            <a:extLst>
              <a:ext uri="{28A0092B-C50C-407E-A947-70E740481C1C}">
                <a14:useLocalDpi xmlns:a14="http://schemas.microsoft.com/office/drawing/2010/main" val="0"/>
              </a:ext>
            </a:extLst>
          </a:blip>
          <a:srcRect b="11368"/>
          <a:stretch>
            <a:fillRect/>
          </a:stretch>
        </p:blipFill>
        <p:spPr bwMode="auto">
          <a:xfrm>
            <a:off x="509588" y="1592263"/>
            <a:ext cx="5791200" cy="2673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Isosceles Triangle 1"/>
          <p:cNvSpPr/>
          <p:nvPr/>
        </p:nvSpPr>
        <p:spPr>
          <a:xfrm flipV="1">
            <a:off x="3352800" y="2895600"/>
            <a:ext cx="1828800" cy="536575"/>
          </a:xfrm>
          <a:prstGeom prst="triangle">
            <a:avLst>
              <a:gd name="adj" fmla="val 10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0" name="Isosceles Triangle 9"/>
          <p:cNvSpPr/>
          <p:nvPr/>
        </p:nvSpPr>
        <p:spPr>
          <a:xfrm rot="10800000" flipV="1">
            <a:off x="1014412" y="2317750"/>
            <a:ext cx="2276190" cy="577850"/>
          </a:xfrm>
          <a:prstGeom prst="triangle">
            <a:avLst>
              <a:gd name="adj" fmla="val 10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4" name="TextBox 3"/>
          <p:cNvSpPr txBox="1">
            <a:spLocks noRot="1" noChangeAspect="1" noMove="1" noResize="1" noEditPoints="1" noAdjustHandles="1" noChangeArrowheads="1" noChangeShapeType="1" noTextEdit="1"/>
          </p:cNvSpPr>
          <p:nvPr/>
        </p:nvSpPr>
        <p:spPr>
          <a:xfrm>
            <a:off x="5197056" y="2995403"/>
            <a:ext cx="437940" cy="369332"/>
          </a:xfrm>
          <a:prstGeom prst="rect">
            <a:avLst/>
          </a:prstGeom>
          <a:blipFill rotWithShape="1">
            <a:blip r:embed="rId4"/>
            <a:stretch>
              <a:fillRect b="-14754"/>
            </a:stretch>
          </a:blipFill>
        </p:spPr>
        <p:txBody>
          <a:bodyPr/>
          <a:lstStyle/>
          <a:p>
            <a:pPr>
              <a:defRPr/>
            </a:pPr>
            <a:r>
              <a:rPr lang="en-US">
                <a:noFill/>
                <a:ea typeface="+mn-ea"/>
                <a:cs typeface="+mn-cs"/>
              </a:rPr>
              <a:t> </a:t>
            </a:r>
          </a:p>
        </p:txBody>
      </p:sp>
      <p:sp>
        <p:nvSpPr>
          <p:cNvPr id="13" name="TextBox 12"/>
          <p:cNvSpPr txBox="1">
            <a:spLocks noRot="1" noChangeAspect="1" noMove="1" noResize="1" noEditPoints="1" noAdjustHandles="1" noChangeArrowheads="1" noChangeShapeType="1" noTextEdit="1"/>
          </p:cNvSpPr>
          <p:nvPr/>
        </p:nvSpPr>
        <p:spPr>
          <a:xfrm>
            <a:off x="466830" y="2362200"/>
            <a:ext cx="382605" cy="369332"/>
          </a:xfrm>
          <a:prstGeom prst="rect">
            <a:avLst/>
          </a:prstGeom>
          <a:blipFill rotWithShape="1">
            <a:blip r:embed="rId5"/>
            <a:stretch>
              <a:fillRect b="-6667"/>
            </a:stretch>
          </a:blipFill>
        </p:spPr>
        <p:txBody>
          <a:bodyPr/>
          <a:lstStyle/>
          <a:p>
            <a:pPr>
              <a:defRPr/>
            </a:pPr>
            <a:r>
              <a:rPr lang="en-US">
                <a:noFill/>
                <a:ea typeface="+mn-ea"/>
                <a:cs typeface="+mn-cs"/>
              </a:rPr>
              <a:t> </a:t>
            </a:r>
          </a:p>
        </p:txBody>
      </p:sp>
      <p:sp>
        <p:nvSpPr>
          <p:cNvPr id="14"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and S Seitz slides.</a:t>
            </a:r>
            <a:endParaRPr lang="en-US" sz="900" dirty="0">
              <a:solidFill>
                <a:schemeClr val="tx1"/>
              </a:solidFill>
            </a:endParaRPr>
          </a:p>
        </p:txBody>
      </p:sp>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0563" y="4263352"/>
            <a:ext cx="735847" cy="579758"/>
          </a:xfrm>
          <a:prstGeom prst="rect">
            <a:avLst/>
          </a:prstGeom>
        </p:spPr>
      </p:pic>
      <p:pic>
        <p:nvPicPr>
          <p:cNvPr id="17" name="Picture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6460" y="4290565"/>
            <a:ext cx="585107" cy="524579"/>
          </a:xfrm>
          <a:prstGeom prst="rect">
            <a:avLst/>
          </a:prstGeom>
        </p:spPr>
      </p:pic>
      <p:grpSp>
        <p:nvGrpSpPr>
          <p:cNvPr id="19" name="Group 18"/>
          <p:cNvGrpSpPr/>
          <p:nvPr/>
        </p:nvGrpSpPr>
        <p:grpSpPr>
          <a:xfrm>
            <a:off x="265514" y="4866916"/>
            <a:ext cx="8590015" cy="1464693"/>
            <a:chOff x="265514" y="4866916"/>
            <a:chExt cx="8590015" cy="1464693"/>
          </a:xfrm>
        </p:grpSpPr>
        <p:sp>
          <p:nvSpPr>
            <p:cNvPr id="20" name="Rectangle 3"/>
            <p:cNvSpPr>
              <a:spLocks noChangeArrowheads="1"/>
            </p:cNvSpPr>
            <p:nvPr/>
          </p:nvSpPr>
          <p:spPr bwMode="auto">
            <a:xfrm>
              <a:off x="265514" y="4866916"/>
              <a:ext cx="8590015" cy="1464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dirty="0">
                  <a:solidFill>
                    <a:srgbClr val="000000"/>
                  </a:solidFill>
                </a:rPr>
                <a:t>How to relate distance of object from optical center </a:t>
              </a:r>
              <a:r>
                <a:rPr lang="en-US" sz="2400" dirty="0" smtClean="0">
                  <a:solidFill>
                    <a:srgbClr val="000000"/>
                  </a:solidFill>
                </a:rPr>
                <a:t>(    ) </a:t>
              </a:r>
              <a:r>
                <a:rPr lang="en-US" sz="2400" dirty="0">
                  <a:solidFill>
                    <a:srgbClr val="000000"/>
                  </a:solidFill>
                </a:rPr>
                <a:t>to the distance at which it will be in focus </a:t>
              </a:r>
              <a:r>
                <a:rPr lang="en-US" sz="2400" dirty="0" smtClean="0">
                  <a:solidFill>
                    <a:srgbClr val="000000"/>
                  </a:solidFill>
                </a:rPr>
                <a:t>(    )</a:t>
              </a:r>
              <a:r>
                <a:rPr lang="en-US" sz="2400" dirty="0">
                  <a:solidFill>
                    <a:srgbClr val="000000"/>
                  </a:solidFill>
                </a:rPr>
                <a:t>, given focal length </a:t>
              </a:r>
              <a:r>
                <a:rPr lang="en-US" sz="2400" dirty="0" smtClean="0">
                  <a:solidFill>
                    <a:srgbClr val="000000"/>
                  </a:solidFill>
                </a:rPr>
                <a:t>  ?</a:t>
              </a:r>
              <a:endParaRPr lang="en-US" sz="2400" dirty="0">
                <a:solidFill>
                  <a:srgbClr val="000000"/>
                </a:solidFill>
              </a:endParaRPr>
            </a:p>
          </p:txBody>
        </p:sp>
        <p:pic>
          <p:nvPicPr>
            <p:cNvPr id="21" name="Picture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1278" y="5640616"/>
              <a:ext cx="292100" cy="419100"/>
            </a:xfrm>
            <a:prstGeom prst="rect">
              <a:avLst/>
            </a:prstGeom>
          </p:spPr>
        </p:pic>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636" y="5355771"/>
              <a:ext cx="368300" cy="330200"/>
            </a:xfrm>
            <a:prstGeom prst="rect">
              <a:avLst/>
            </a:prstGeom>
          </p:spPr>
        </p:pic>
        <p:pic>
          <p:nvPicPr>
            <p:cNvPr id="23" name="Picture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1661" y="5018088"/>
              <a:ext cx="419100" cy="330200"/>
            </a:xfrm>
            <a:prstGeom prst="rect">
              <a:avLst/>
            </a:prstGeom>
          </p:spPr>
        </p:pic>
      </p:grpSp>
      <p:grpSp>
        <p:nvGrpSpPr>
          <p:cNvPr id="24" name="Group 23"/>
          <p:cNvGrpSpPr/>
          <p:nvPr/>
        </p:nvGrpSpPr>
        <p:grpSpPr>
          <a:xfrm>
            <a:off x="6371126" y="1411760"/>
            <a:ext cx="2421904" cy="778611"/>
            <a:chOff x="6371126" y="1411760"/>
            <a:chExt cx="2421904" cy="778611"/>
          </a:xfrm>
        </p:grpSpPr>
        <p:sp>
          <p:nvSpPr>
            <p:cNvPr id="25" name="Rectangle 24"/>
            <p:cNvSpPr/>
            <p:nvPr/>
          </p:nvSpPr>
          <p:spPr>
            <a:xfrm>
              <a:off x="6371126" y="1411760"/>
              <a:ext cx="2421904" cy="778611"/>
            </a:xfrm>
            <a:prstGeom prst="rect">
              <a:avLst/>
            </a:prstGeom>
            <a:solidFill>
              <a:srgbClr val="F80B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5978" y="1479550"/>
              <a:ext cx="1092200" cy="596900"/>
            </a:xfrm>
            <a:prstGeom prst="rect">
              <a:avLst/>
            </a:prstGeom>
          </p:spPr>
        </p:pic>
      </p:grpSp>
    </p:spTree>
    <p:extLst>
      <p:ext uri="{BB962C8B-B14F-4D97-AF65-F5344CB8AC3E}">
        <p14:creationId xmlns:p14="http://schemas.microsoft.com/office/powerpoint/2010/main" val="18717250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ea typeface="ＭＳ Ｐゴシック" charset="0"/>
                <a:cs typeface="ＭＳ Ｐゴシック" charset="0"/>
              </a:rPr>
              <a:t>Thin lens equation</a:t>
            </a:r>
          </a:p>
        </p:txBody>
      </p:sp>
      <p:sp>
        <p:nvSpPr>
          <p:cNvPr id="4" name="Slide Number Placeholder 3"/>
          <p:cNvSpPr>
            <a:spLocks noGrp="1"/>
          </p:cNvSpPr>
          <p:nvPr>
            <p:ph type="sldNum" sz="quarter" idx="12"/>
          </p:nvPr>
        </p:nvSpPr>
        <p:spPr/>
        <p:txBody>
          <a:bodyPr/>
          <a:lstStyle/>
          <a:p>
            <a:fld id="{7F2C8DE1-5B0B-DD4F-89A9-EF10D4F882EF}" type="slidenum">
              <a:rPr lang="en-US" smtClean="0"/>
              <a:t>22</a:t>
            </a:fld>
            <a:endParaRPr lang="en-US"/>
          </a:p>
        </p:txBody>
      </p:sp>
      <p:sp>
        <p:nvSpPr>
          <p:cNvPr id="48130" name="Rectangle 15"/>
          <p:cNvSpPr>
            <a:spLocks noChangeArrowheads="1"/>
          </p:cNvSpPr>
          <p:nvPr/>
        </p:nvSpPr>
        <p:spPr bwMode="auto">
          <a:xfrm>
            <a:off x="128588" y="2001838"/>
            <a:ext cx="5791200" cy="301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pic>
        <p:nvPicPr>
          <p:cNvPr id="48131" name="Picture 16"/>
          <p:cNvPicPr>
            <a:picLocks noChangeAspect="1" noChangeArrowheads="1"/>
          </p:cNvPicPr>
          <p:nvPr/>
        </p:nvPicPr>
        <p:blipFill>
          <a:blip r:embed="rId3">
            <a:extLst>
              <a:ext uri="{28A0092B-C50C-407E-A947-70E740481C1C}">
                <a14:useLocalDpi xmlns:a14="http://schemas.microsoft.com/office/drawing/2010/main" val="0"/>
              </a:ext>
            </a:extLst>
          </a:blip>
          <a:srcRect b="11368"/>
          <a:stretch>
            <a:fillRect/>
          </a:stretch>
        </p:blipFill>
        <p:spPr bwMode="auto">
          <a:xfrm>
            <a:off x="509588" y="1592263"/>
            <a:ext cx="5791200" cy="2673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Isosceles Triangle 1"/>
          <p:cNvSpPr/>
          <p:nvPr/>
        </p:nvSpPr>
        <p:spPr>
          <a:xfrm flipV="1">
            <a:off x="4427847" y="2930255"/>
            <a:ext cx="777875" cy="410386"/>
          </a:xfrm>
          <a:prstGeom prst="triangle">
            <a:avLst>
              <a:gd name="adj" fmla="val 10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0" name="Isosceles Triangle 9"/>
          <p:cNvSpPr/>
          <p:nvPr/>
        </p:nvSpPr>
        <p:spPr>
          <a:xfrm rot="10800000" flipV="1">
            <a:off x="3405188" y="2346325"/>
            <a:ext cx="1014412" cy="549275"/>
          </a:xfrm>
          <a:prstGeom prst="triangle">
            <a:avLst>
              <a:gd name="adj" fmla="val 10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2" name="TextBox 11"/>
          <p:cNvSpPr txBox="1">
            <a:spLocks noRot="1" noChangeAspect="1" noMove="1" noResize="1" noEditPoints="1" noAdjustHandles="1" noChangeArrowheads="1" noChangeShapeType="1" noTextEdit="1"/>
          </p:cNvSpPr>
          <p:nvPr/>
        </p:nvSpPr>
        <p:spPr>
          <a:xfrm>
            <a:off x="5197056" y="2979557"/>
            <a:ext cx="437940" cy="369332"/>
          </a:xfrm>
          <a:prstGeom prst="rect">
            <a:avLst/>
          </a:prstGeom>
          <a:blipFill rotWithShape="1">
            <a:blip r:embed="rId4"/>
            <a:stretch>
              <a:fillRect b="-16667"/>
            </a:stretch>
          </a:blipFill>
        </p:spPr>
        <p:txBody>
          <a:bodyPr/>
          <a:lstStyle/>
          <a:p>
            <a:pPr>
              <a:defRPr/>
            </a:pPr>
            <a:r>
              <a:rPr lang="en-US">
                <a:noFill/>
                <a:ea typeface="+mn-ea"/>
                <a:cs typeface="+mn-cs"/>
              </a:rPr>
              <a:t> </a:t>
            </a:r>
          </a:p>
        </p:txBody>
      </p:sp>
      <p:sp>
        <p:nvSpPr>
          <p:cNvPr id="13" name="TextBox 12"/>
          <p:cNvSpPr txBox="1">
            <a:spLocks noRot="1" noChangeAspect="1" noMove="1" noResize="1" noEditPoints="1" noAdjustHandles="1" noChangeArrowheads="1" noChangeShapeType="1" noTextEdit="1"/>
          </p:cNvSpPr>
          <p:nvPr/>
        </p:nvSpPr>
        <p:spPr>
          <a:xfrm>
            <a:off x="466830" y="2346354"/>
            <a:ext cx="382605" cy="369332"/>
          </a:xfrm>
          <a:prstGeom prst="rect">
            <a:avLst/>
          </a:prstGeom>
          <a:blipFill rotWithShape="1">
            <a:blip r:embed="rId5"/>
            <a:stretch>
              <a:fillRect b="-8333"/>
            </a:stretch>
          </a:blipFill>
        </p:spPr>
        <p:txBody>
          <a:bodyPr/>
          <a:lstStyle/>
          <a:p>
            <a:pPr>
              <a:defRPr/>
            </a:pPr>
            <a:r>
              <a:rPr lang="en-US">
                <a:noFill/>
                <a:ea typeface="+mn-ea"/>
                <a:cs typeface="+mn-cs"/>
              </a:rPr>
              <a:t> </a:t>
            </a:r>
          </a:p>
        </p:txBody>
      </p:sp>
      <p:sp>
        <p:nvSpPr>
          <p:cNvPr id="15"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and S Seitz slides.</a:t>
            </a:r>
            <a:endParaRPr lang="en-US" sz="900" dirty="0">
              <a:solidFill>
                <a:schemeClr val="tx1"/>
              </a:solidFill>
            </a:endParaRPr>
          </a:p>
        </p:txBody>
      </p:sp>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0563" y="4263352"/>
            <a:ext cx="735847" cy="579758"/>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6460" y="4290565"/>
            <a:ext cx="585107" cy="524579"/>
          </a:xfrm>
          <a:prstGeom prst="rect">
            <a:avLst/>
          </a:prstGeom>
        </p:spPr>
      </p:pic>
      <p:grpSp>
        <p:nvGrpSpPr>
          <p:cNvPr id="19" name="Group 18"/>
          <p:cNvGrpSpPr/>
          <p:nvPr/>
        </p:nvGrpSpPr>
        <p:grpSpPr>
          <a:xfrm>
            <a:off x="265514" y="4866916"/>
            <a:ext cx="8590015" cy="1464693"/>
            <a:chOff x="265514" y="4866916"/>
            <a:chExt cx="8590015" cy="1464693"/>
          </a:xfrm>
        </p:grpSpPr>
        <p:sp>
          <p:nvSpPr>
            <p:cNvPr id="20" name="Rectangle 3"/>
            <p:cNvSpPr>
              <a:spLocks noChangeArrowheads="1"/>
            </p:cNvSpPr>
            <p:nvPr/>
          </p:nvSpPr>
          <p:spPr bwMode="auto">
            <a:xfrm>
              <a:off x="265514" y="4866916"/>
              <a:ext cx="8590015" cy="1464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dirty="0">
                  <a:solidFill>
                    <a:srgbClr val="000000"/>
                  </a:solidFill>
                </a:rPr>
                <a:t>How to relate distance of object from optical center </a:t>
              </a:r>
              <a:r>
                <a:rPr lang="en-US" sz="2400" dirty="0" smtClean="0">
                  <a:solidFill>
                    <a:srgbClr val="000000"/>
                  </a:solidFill>
                </a:rPr>
                <a:t>(    ) </a:t>
              </a:r>
              <a:r>
                <a:rPr lang="en-US" sz="2400" dirty="0">
                  <a:solidFill>
                    <a:srgbClr val="000000"/>
                  </a:solidFill>
                </a:rPr>
                <a:t>to the distance at which it will be in focus </a:t>
              </a:r>
              <a:r>
                <a:rPr lang="en-US" sz="2400" dirty="0" smtClean="0">
                  <a:solidFill>
                    <a:srgbClr val="000000"/>
                  </a:solidFill>
                </a:rPr>
                <a:t>(    )</a:t>
              </a:r>
              <a:r>
                <a:rPr lang="en-US" sz="2400" dirty="0">
                  <a:solidFill>
                    <a:srgbClr val="000000"/>
                  </a:solidFill>
                </a:rPr>
                <a:t>, given focal length </a:t>
              </a:r>
              <a:r>
                <a:rPr lang="en-US" sz="2400" dirty="0" smtClean="0">
                  <a:solidFill>
                    <a:srgbClr val="000000"/>
                  </a:solidFill>
                </a:rPr>
                <a:t>  ?</a:t>
              </a:r>
              <a:endParaRPr lang="en-US" sz="2400" dirty="0">
                <a:solidFill>
                  <a:srgbClr val="000000"/>
                </a:solidFill>
              </a:endParaRPr>
            </a:p>
          </p:txBody>
        </p:sp>
        <p:pic>
          <p:nvPicPr>
            <p:cNvPr id="21" name="Picture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1278" y="5640616"/>
              <a:ext cx="292100" cy="419100"/>
            </a:xfrm>
            <a:prstGeom prst="rect">
              <a:avLst/>
            </a:prstGeom>
          </p:spPr>
        </p:pic>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636" y="5355771"/>
              <a:ext cx="368300" cy="330200"/>
            </a:xfrm>
            <a:prstGeom prst="rect">
              <a:avLst/>
            </a:prstGeom>
          </p:spPr>
        </p:pic>
        <p:pic>
          <p:nvPicPr>
            <p:cNvPr id="23" name="Picture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1661" y="5018088"/>
              <a:ext cx="419100" cy="330200"/>
            </a:xfrm>
            <a:prstGeom prst="rect">
              <a:avLst/>
            </a:prstGeom>
          </p:spPr>
        </p:pic>
      </p:grpSp>
      <p:grpSp>
        <p:nvGrpSpPr>
          <p:cNvPr id="11" name="Group 10"/>
          <p:cNvGrpSpPr/>
          <p:nvPr/>
        </p:nvGrpSpPr>
        <p:grpSpPr>
          <a:xfrm>
            <a:off x="6371126" y="1411760"/>
            <a:ext cx="2421904" cy="778611"/>
            <a:chOff x="6371126" y="1411760"/>
            <a:chExt cx="2421904" cy="778611"/>
          </a:xfrm>
        </p:grpSpPr>
        <p:sp>
          <p:nvSpPr>
            <p:cNvPr id="33" name="Rectangle 32"/>
            <p:cNvSpPr/>
            <p:nvPr/>
          </p:nvSpPr>
          <p:spPr>
            <a:xfrm>
              <a:off x="6371126" y="1411760"/>
              <a:ext cx="2421904" cy="778611"/>
            </a:xfrm>
            <a:prstGeom prst="rect">
              <a:avLst/>
            </a:prstGeom>
            <a:solidFill>
              <a:srgbClr val="F80B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5978" y="1479550"/>
              <a:ext cx="1092200" cy="596900"/>
            </a:xfrm>
            <a:prstGeom prst="rect">
              <a:avLst/>
            </a:prstGeom>
          </p:spPr>
        </p:pic>
      </p:grpSp>
      <p:grpSp>
        <p:nvGrpSpPr>
          <p:cNvPr id="16" name="Group 15"/>
          <p:cNvGrpSpPr/>
          <p:nvPr/>
        </p:nvGrpSpPr>
        <p:grpSpPr>
          <a:xfrm>
            <a:off x="6371126" y="2423604"/>
            <a:ext cx="2421904" cy="778611"/>
            <a:chOff x="6371126" y="2423604"/>
            <a:chExt cx="2421904" cy="778611"/>
          </a:xfrm>
        </p:grpSpPr>
        <p:sp>
          <p:nvSpPr>
            <p:cNvPr id="9" name="Rectangle 8"/>
            <p:cNvSpPr/>
            <p:nvPr/>
          </p:nvSpPr>
          <p:spPr>
            <a:xfrm>
              <a:off x="6371126" y="2423604"/>
              <a:ext cx="2421904" cy="778611"/>
            </a:xfrm>
            <a:prstGeom prst="rect">
              <a:avLst/>
            </a:prstGeom>
            <a:solidFill>
              <a:srgbClr val="84C8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83578" y="2468336"/>
              <a:ext cx="1397000" cy="596900"/>
            </a:xfrm>
            <a:prstGeom prst="rect">
              <a:avLst/>
            </a:prstGeom>
          </p:spPr>
        </p:pic>
      </p:grpSp>
    </p:spTree>
    <p:extLst>
      <p:ext uri="{BB962C8B-B14F-4D97-AF65-F5344CB8AC3E}">
        <p14:creationId xmlns:p14="http://schemas.microsoft.com/office/powerpoint/2010/main" val="6854952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r>
              <a:rPr lang="en-US" dirty="0">
                <a:ea typeface="ＭＳ Ｐゴシック" charset="0"/>
                <a:cs typeface="ＭＳ Ｐゴシック" charset="0"/>
              </a:rPr>
              <a:t>Thin lens equation</a:t>
            </a:r>
          </a:p>
        </p:txBody>
      </p:sp>
      <p:sp>
        <p:nvSpPr>
          <p:cNvPr id="3" name="Slide Number Placeholder 2"/>
          <p:cNvSpPr>
            <a:spLocks noGrp="1"/>
          </p:cNvSpPr>
          <p:nvPr>
            <p:ph type="sldNum" sz="quarter" idx="12"/>
          </p:nvPr>
        </p:nvSpPr>
        <p:spPr/>
        <p:txBody>
          <a:bodyPr/>
          <a:lstStyle/>
          <a:p>
            <a:fld id="{7F2C8DE1-5B0B-DD4F-89A9-EF10D4F882EF}" type="slidenum">
              <a:rPr lang="en-US" smtClean="0"/>
              <a:t>23</a:t>
            </a:fld>
            <a:endParaRPr lang="en-US"/>
          </a:p>
        </p:txBody>
      </p:sp>
      <p:sp>
        <p:nvSpPr>
          <p:cNvPr id="2054" name="Rectangle 3"/>
          <p:cNvSpPr>
            <a:spLocks noChangeArrowheads="1"/>
          </p:cNvSpPr>
          <p:nvPr/>
        </p:nvSpPr>
        <p:spPr bwMode="auto">
          <a:xfrm>
            <a:off x="316872" y="5602767"/>
            <a:ext cx="8610600" cy="861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dirty="0">
                <a:solidFill>
                  <a:srgbClr val="000000"/>
                </a:solidFill>
              </a:rPr>
              <a:t>Any object point satisfying this equation is in focus</a:t>
            </a:r>
          </a:p>
        </p:txBody>
      </p:sp>
      <p:sp>
        <p:nvSpPr>
          <p:cNvPr id="50179" name="Rectangle 15"/>
          <p:cNvSpPr>
            <a:spLocks noChangeArrowheads="1"/>
          </p:cNvSpPr>
          <p:nvPr/>
        </p:nvSpPr>
        <p:spPr bwMode="auto">
          <a:xfrm>
            <a:off x="128588" y="2001838"/>
            <a:ext cx="5791200" cy="301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pic>
        <p:nvPicPr>
          <p:cNvPr id="50180" name="Picture 16"/>
          <p:cNvPicPr>
            <a:picLocks noChangeAspect="1" noChangeArrowheads="1"/>
          </p:cNvPicPr>
          <p:nvPr/>
        </p:nvPicPr>
        <p:blipFill>
          <a:blip r:embed="rId3">
            <a:extLst>
              <a:ext uri="{28A0092B-C50C-407E-A947-70E740481C1C}">
                <a14:useLocalDpi xmlns:a14="http://schemas.microsoft.com/office/drawing/2010/main" val="0"/>
              </a:ext>
            </a:extLst>
          </a:blip>
          <a:srcRect b="11368"/>
          <a:stretch>
            <a:fillRect/>
          </a:stretch>
        </p:blipFill>
        <p:spPr bwMode="auto">
          <a:xfrm>
            <a:off x="509588" y="1592263"/>
            <a:ext cx="5791200" cy="2673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Isosceles Triangle 1"/>
          <p:cNvSpPr/>
          <p:nvPr/>
        </p:nvSpPr>
        <p:spPr>
          <a:xfrm flipV="1">
            <a:off x="4427847" y="2922008"/>
            <a:ext cx="777875" cy="418633"/>
          </a:xfrm>
          <a:prstGeom prst="triangle">
            <a:avLst>
              <a:gd name="adj" fmla="val 10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0" name="Isosceles Triangle 9"/>
          <p:cNvSpPr/>
          <p:nvPr/>
        </p:nvSpPr>
        <p:spPr>
          <a:xfrm rot="10800000" flipV="1">
            <a:off x="3405188" y="2346325"/>
            <a:ext cx="1014412" cy="549275"/>
          </a:xfrm>
          <a:prstGeom prst="triangle">
            <a:avLst>
              <a:gd name="adj" fmla="val 10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2" name="TextBox 11"/>
          <p:cNvSpPr txBox="1">
            <a:spLocks noRot="1" noChangeAspect="1" noMove="1" noResize="1" noEditPoints="1" noAdjustHandles="1" noChangeArrowheads="1" noChangeShapeType="1" noTextEdit="1"/>
          </p:cNvSpPr>
          <p:nvPr/>
        </p:nvSpPr>
        <p:spPr>
          <a:xfrm>
            <a:off x="5197056" y="2979557"/>
            <a:ext cx="437940" cy="369332"/>
          </a:xfrm>
          <a:prstGeom prst="rect">
            <a:avLst/>
          </a:prstGeom>
          <a:blipFill rotWithShape="1">
            <a:blip r:embed="rId4"/>
            <a:stretch>
              <a:fillRect b="-16667"/>
            </a:stretch>
          </a:blipFill>
        </p:spPr>
        <p:txBody>
          <a:bodyPr/>
          <a:lstStyle/>
          <a:p>
            <a:pPr>
              <a:defRPr/>
            </a:pPr>
            <a:r>
              <a:rPr lang="en-US">
                <a:noFill/>
                <a:ea typeface="+mn-ea"/>
                <a:cs typeface="+mn-cs"/>
              </a:rPr>
              <a:t> </a:t>
            </a:r>
          </a:p>
        </p:txBody>
      </p:sp>
      <p:sp>
        <p:nvSpPr>
          <p:cNvPr id="13" name="TextBox 12"/>
          <p:cNvSpPr txBox="1">
            <a:spLocks noRot="1" noChangeAspect="1" noMove="1" noResize="1" noEditPoints="1" noAdjustHandles="1" noChangeArrowheads="1" noChangeShapeType="1" noTextEdit="1"/>
          </p:cNvSpPr>
          <p:nvPr/>
        </p:nvSpPr>
        <p:spPr>
          <a:xfrm>
            <a:off x="466830" y="2346354"/>
            <a:ext cx="382605" cy="369332"/>
          </a:xfrm>
          <a:prstGeom prst="rect">
            <a:avLst/>
          </a:prstGeom>
          <a:blipFill rotWithShape="1">
            <a:blip r:embed="rId5"/>
            <a:stretch>
              <a:fillRect b="-8333"/>
            </a:stretch>
          </a:blipFill>
        </p:spPr>
        <p:txBody>
          <a:bodyPr/>
          <a:lstStyle/>
          <a:p>
            <a:pPr>
              <a:defRPr/>
            </a:pPr>
            <a:r>
              <a:rPr lang="en-US">
                <a:noFill/>
                <a:ea typeface="+mn-ea"/>
                <a:cs typeface="+mn-cs"/>
              </a:rPr>
              <a:t> </a:t>
            </a:r>
          </a:p>
        </p:txBody>
      </p:sp>
      <p:sp>
        <p:nvSpPr>
          <p:cNvPr id="17"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and S Seitz slides.</a:t>
            </a:r>
            <a:endParaRPr lang="en-US" sz="900" dirty="0">
              <a:solidFill>
                <a:schemeClr val="tx1"/>
              </a:solidFill>
            </a:endParaRPr>
          </a:p>
        </p:txBody>
      </p:sp>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0563" y="4263352"/>
            <a:ext cx="735847" cy="579758"/>
          </a:xfrm>
          <a:prstGeom prst="rect">
            <a:avLst/>
          </a:prstGeom>
        </p:spPr>
      </p:pic>
      <p:pic>
        <p:nvPicPr>
          <p:cNvPr id="19" name="Picture 1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6460" y="4290565"/>
            <a:ext cx="585107" cy="524579"/>
          </a:xfrm>
          <a:prstGeom prst="rect">
            <a:avLst/>
          </a:prstGeom>
        </p:spPr>
      </p:pic>
      <p:grpSp>
        <p:nvGrpSpPr>
          <p:cNvPr id="20" name="Group 19"/>
          <p:cNvGrpSpPr/>
          <p:nvPr/>
        </p:nvGrpSpPr>
        <p:grpSpPr>
          <a:xfrm>
            <a:off x="6371126" y="1411760"/>
            <a:ext cx="2421904" cy="778611"/>
            <a:chOff x="6371126" y="1411760"/>
            <a:chExt cx="2421904" cy="778611"/>
          </a:xfrm>
        </p:grpSpPr>
        <p:sp>
          <p:nvSpPr>
            <p:cNvPr id="21" name="Rectangle 20"/>
            <p:cNvSpPr/>
            <p:nvPr/>
          </p:nvSpPr>
          <p:spPr>
            <a:xfrm>
              <a:off x="6371126" y="1411760"/>
              <a:ext cx="2421904" cy="778611"/>
            </a:xfrm>
            <a:prstGeom prst="rect">
              <a:avLst/>
            </a:prstGeom>
            <a:solidFill>
              <a:srgbClr val="F80B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978" y="1479550"/>
              <a:ext cx="1092200" cy="596900"/>
            </a:xfrm>
            <a:prstGeom prst="rect">
              <a:avLst/>
            </a:prstGeom>
          </p:spPr>
        </p:pic>
      </p:grpSp>
      <p:grpSp>
        <p:nvGrpSpPr>
          <p:cNvPr id="23" name="Group 22"/>
          <p:cNvGrpSpPr/>
          <p:nvPr/>
        </p:nvGrpSpPr>
        <p:grpSpPr>
          <a:xfrm>
            <a:off x="6371126" y="2423604"/>
            <a:ext cx="2421904" cy="778611"/>
            <a:chOff x="6371126" y="2423604"/>
            <a:chExt cx="2421904" cy="778611"/>
          </a:xfrm>
        </p:grpSpPr>
        <p:sp>
          <p:nvSpPr>
            <p:cNvPr id="24" name="Rectangle 23"/>
            <p:cNvSpPr/>
            <p:nvPr/>
          </p:nvSpPr>
          <p:spPr>
            <a:xfrm>
              <a:off x="6371126" y="2423604"/>
              <a:ext cx="2421904" cy="778611"/>
            </a:xfrm>
            <a:prstGeom prst="rect">
              <a:avLst/>
            </a:prstGeom>
            <a:solidFill>
              <a:srgbClr val="84C8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3578" y="2468336"/>
              <a:ext cx="1397000" cy="596900"/>
            </a:xfrm>
            <a:prstGeom prst="rect">
              <a:avLst/>
            </a:prstGeom>
          </p:spPr>
        </p:pic>
      </p:grpSp>
      <p:pic>
        <p:nvPicPr>
          <p:cNvPr id="6" name="Picture 5"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8397" y="5338436"/>
            <a:ext cx="2671110" cy="877081"/>
          </a:xfrm>
          <a:prstGeom prst="rect">
            <a:avLst/>
          </a:prstGeom>
        </p:spPr>
      </p:pic>
      <p:cxnSp>
        <p:nvCxnSpPr>
          <p:cNvPr id="8" name="Straight Arrow Connector 7"/>
          <p:cNvCxnSpPr/>
          <p:nvPr/>
        </p:nvCxnSpPr>
        <p:spPr>
          <a:xfrm>
            <a:off x="7601857" y="3557437"/>
            <a:ext cx="0" cy="1466255"/>
          </a:xfrm>
          <a:prstGeom prst="straightConnector1">
            <a:avLst/>
          </a:prstGeom>
          <a:ln w="508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950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have our image…</a:t>
            </a:r>
            <a:endParaRPr lang="en-US" dirty="0"/>
          </a:p>
        </p:txBody>
      </p:sp>
      <p:sp>
        <p:nvSpPr>
          <p:cNvPr id="4" name="Slide Number Placeholder 3"/>
          <p:cNvSpPr>
            <a:spLocks noGrp="1"/>
          </p:cNvSpPr>
          <p:nvPr>
            <p:ph type="sldNum" sz="quarter" idx="12"/>
          </p:nvPr>
        </p:nvSpPr>
        <p:spPr/>
        <p:txBody>
          <a:bodyPr/>
          <a:lstStyle/>
          <a:p>
            <a:fld id="{7F2C8DE1-5B0B-DD4F-89A9-EF10D4F882EF}" type="slidenum">
              <a:rPr lang="en-US" smtClean="0"/>
              <a:t>24</a:t>
            </a:fld>
            <a:endParaRPr lang="en-US"/>
          </a:p>
        </p:txBody>
      </p:sp>
      <p:pic>
        <p:nvPicPr>
          <p:cNvPr id="5" name="Picture 9"/>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650" r="250" b="1"/>
          <a:stretch/>
        </p:blipFill>
        <p:spPr bwMode="auto">
          <a:xfrm>
            <a:off x="783476" y="940237"/>
            <a:ext cx="2696810" cy="307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3" name="Picture 2"/>
          <p:cNvPicPr>
            <a:picLocks noChangeAspect="1"/>
          </p:cNvPicPr>
          <p:nvPr/>
        </p:nvPicPr>
        <p:blipFill>
          <a:blip r:embed="rId3"/>
          <a:stretch>
            <a:fillRect/>
          </a:stretch>
        </p:blipFill>
        <p:spPr>
          <a:xfrm>
            <a:off x="4232040" y="1843143"/>
            <a:ext cx="4313246" cy="1736968"/>
          </a:xfrm>
          <a:prstGeom prst="rect">
            <a:avLst/>
          </a:prstGeom>
        </p:spPr>
      </p:pic>
      <p:sp>
        <p:nvSpPr>
          <p:cNvPr id="6" name="Content Placeholder 1"/>
          <p:cNvSpPr txBox="1">
            <a:spLocks/>
          </p:cNvSpPr>
          <p:nvPr/>
        </p:nvSpPr>
        <p:spPr>
          <a:xfrm>
            <a:off x="3777183" y="1055553"/>
            <a:ext cx="5157545" cy="9236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Modern digital cameras capture upwards of 16 million pixels per image.</a:t>
            </a:r>
            <a:endParaRPr lang="en-US" sz="2000" dirty="0"/>
          </a:p>
        </p:txBody>
      </p:sp>
      <p:sp>
        <p:nvSpPr>
          <p:cNvPr id="10" name="Footer Placeholder 3"/>
          <p:cNvSpPr txBox="1">
            <a:spLocks/>
          </p:cNvSpPr>
          <p:nvPr/>
        </p:nvSpPr>
        <p:spPr>
          <a:xfrm>
            <a:off x="-24741" y="6634774"/>
            <a:ext cx="5006005"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a:t>
            </a:r>
            <a:r>
              <a:rPr lang="en-US" sz="900" dirty="0" err="1" smtClean="0">
                <a:solidFill>
                  <a:schemeClr val="tx1"/>
                </a:solidFill>
              </a:rPr>
              <a:t>Russakovsky</a:t>
            </a:r>
            <a:r>
              <a:rPr lang="en-US" sz="900" dirty="0" smtClean="0">
                <a:solidFill>
                  <a:schemeClr val="tx1"/>
                </a:solidFill>
              </a:rPr>
              <a:t> et al. “</a:t>
            </a:r>
            <a:r>
              <a:rPr lang="en-US" sz="900" dirty="0" err="1" smtClean="0">
                <a:solidFill>
                  <a:schemeClr val="tx1"/>
                </a:solidFill>
              </a:rPr>
              <a:t>ImageNet</a:t>
            </a:r>
            <a:r>
              <a:rPr lang="en-US" sz="900" dirty="0" smtClean="0">
                <a:solidFill>
                  <a:schemeClr val="tx1"/>
                </a:solidFill>
              </a:rPr>
              <a:t> Large Scale Visual Recognition Challenge.”  IJCV 2015</a:t>
            </a:r>
            <a:endParaRPr lang="en-US" sz="900" dirty="0">
              <a:solidFill>
                <a:schemeClr val="tx1"/>
              </a:solidFill>
            </a:endParaRPr>
          </a:p>
        </p:txBody>
      </p:sp>
      <p:grpSp>
        <p:nvGrpSpPr>
          <p:cNvPr id="14" name="Group 13"/>
          <p:cNvGrpSpPr/>
          <p:nvPr/>
        </p:nvGrpSpPr>
        <p:grpSpPr>
          <a:xfrm>
            <a:off x="209271" y="3647657"/>
            <a:ext cx="8934729" cy="2707391"/>
            <a:chOff x="209271" y="3647657"/>
            <a:chExt cx="8934729" cy="2707391"/>
          </a:xfrm>
        </p:grpSpPr>
        <p:pic>
          <p:nvPicPr>
            <p:cNvPr id="7" name="Picture 6"/>
            <p:cNvPicPr>
              <a:picLocks noChangeAspect="1"/>
            </p:cNvPicPr>
            <p:nvPr/>
          </p:nvPicPr>
          <p:blipFill>
            <a:blip r:embed="rId4"/>
            <a:stretch>
              <a:fillRect/>
            </a:stretch>
          </p:blipFill>
          <p:spPr>
            <a:xfrm>
              <a:off x="209271" y="4871653"/>
              <a:ext cx="5835872" cy="1483395"/>
            </a:xfrm>
            <a:prstGeom prst="rect">
              <a:avLst/>
            </a:prstGeom>
          </p:spPr>
        </p:pic>
        <p:pic>
          <p:nvPicPr>
            <p:cNvPr id="8" name="Picture 7"/>
            <p:cNvPicPr>
              <a:picLocks noChangeAspect="1"/>
            </p:cNvPicPr>
            <p:nvPr/>
          </p:nvPicPr>
          <p:blipFill>
            <a:blip r:embed="rId5"/>
            <a:stretch>
              <a:fillRect/>
            </a:stretch>
          </p:blipFill>
          <p:spPr>
            <a:xfrm>
              <a:off x="6878102" y="3647657"/>
              <a:ext cx="1749654" cy="1413670"/>
            </a:xfrm>
            <a:prstGeom prst="rect">
              <a:avLst/>
            </a:prstGeom>
          </p:spPr>
        </p:pic>
        <p:pic>
          <p:nvPicPr>
            <p:cNvPr id="9" name="Picture 8"/>
            <p:cNvPicPr>
              <a:picLocks noChangeAspect="1"/>
            </p:cNvPicPr>
            <p:nvPr/>
          </p:nvPicPr>
          <p:blipFill>
            <a:blip r:embed="rId6"/>
            <a:stretch>
              <a:fillRect/>
            </a:stretch>
          </p:blipFill>
          <p:spPr>
            <a:xfrm>
              <a:off x="6135861" y="5061327"/>
              <a:ext cx="3008139" cy="1134319"/>
            </a:xfrm>
            <a:prstGeom prst="rect">
              <a:avLst/>
            </a:prstGeom>
          </p:spPr>
        </p:pic>
        <p:sp>
          <p:nvSpPr>
            <p:cNvPr id="12" name="Content Placeholder 1"/>
            <p:cNvSpPr txBox="1">
              <a:spLocks/>
            </p:cNvSpPr>
            <p:nvPr/>
          </p:nvSpPr>
          <p:spPr>
            <a:xfrm>
              <a:off x="209271" y="4014021"/>
              <a:ext cx="6470900" cy="92360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But modern systems still perform at a mediocre level for many tasks, such as object detection in the </a:t>
              </a:r>
              <a:r>
                <a:rPr lang="en-US" sz="2000" dirty="0" err="1" smtClean="0"/>
                <a:t>ImageNet</a:t>
              </a:r>
              <a:r>
                <a:rPr lang="en-US" sz="2000" dirty="0" smtClean="0"/>
                <a:t> large-scale visual recognition challenge.</a:t>
              </a:r>
            </a:p>
            <a:p>
              <a:endParaRPr lang="en-US" sz="2000" dirty="0"/>
            </a:p>
          </p:txBody>
        </p:sp>
      </p:grpSp>
      <p:sp>
        <p:nvSpPr>
          <p:cNvPr id="13" name="Content Placeholder 1"/>
          <p:cNvSpPr txBox="1">
            <a:spLocks/>
          </p:cNvSpPr>
          <p:nvPr/>
        </p:nvSpPr>
        <p:spPr>
          <a:xfrm>
            <a:off x="244836" y="6382797"/>
            <a:ext cx="8785766" cy="29939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b="1" dirty="0" smtClean="0">
                <a:solidFill>
                  <a:srgbClr val="F80B17"/>
                </a:solidFill>
              </a:rPr>
              <a:t>And human performance is typically the gold standard (until recently).</a:t>
            </a:r>
          </a:p>
          <a:p>
            <a:pPr marL="0" indent="0" algn="ctr">
              <a:buNone/>
            </a:pPr>
            <a:endParaRPr lang="en-US" sz="2000" b="1" dirty="0">
              <a:solidFill>
                <a:srgbClr val="F80B17"/>
              </a:solidFill>
            </a:endParaRPr>
          </a:p>
        </p:txBody>
      </p:sp>
    </p:spTree>
    <p:extLst>
      <p:ext uri="{BB962C8B-B14F-4D97-AF65-F5344CB8AC3E}">
        <p14:creationId xmlns:p14="http://schemas.microsoft.com/office/powerpoint/2010/main" val="210232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smtClean="0"/>
              <a:t>Human vision: </a:t>
            </a:r>
            <a:r>
              <a:rPr lang="en-US" dirty="0"/>
              <a:t>a</a:t>
            </a:r>
            <a:r>
              <a:rPr lang="en-US" dirty="0" smtClean="0"/>
              <a:t> benchmark of sorts</a:t>
            </a:r>
            <a:endParaRPr lang="en-US" dirty="0"/>
          </a:p>
        </p:txBody>
      </p:sp>
      <p:sp>
        <p:nvSpPr>
          <p:cNvPr id="2" name="Content Placeholder 1"/>
          <p:cNvSpPr>
            <a:spLocks noGrp="1"/>
          </p:cNvSpPr>
          <p:nvPr>
            <p:ph idx="1"/>
          </p:nvPr>
        </p:nvSpPr>
        <p:spPr/>
        <p:txBody>
          <a:bodyPr/>
          <a:lstStyle/>
          <a:p>
            <a:r>
              <a:rPr lang="en-US" dirty="0" smtClean="0"/>
              <a:t>Is a human eye just that much better than a CCD camera?</a:t>
            </a:r>
            <a:endParaRPr lang="en-US" dirty="0"/>
          </a:p>
        </p:txBody>
      </p:sp>
      <p:pic>
        <p:nvPicPr>
          <p:cNvPr id="3" name="Picture 2"/>
          <p:cNvPicPr>
            <a:picLocks noChangeAspect="1"/>
          </p:cNvPicPr>
          <p:nvPr/>
        </p:nvPicPr>
        <p:blipFill>
          <a:blip r:embed="rId2"/>
          <a:stretch>
            <a:fillRect/>
          </a:stretch>
        </p:blipFill>
        <p:spPr>
          <a:xfrm>
            <a:off x="2032000" y="1981200"/>
            <a:ext cx="5080000" cy="2895600"/>
          </a:xfrm>
          <a:prstGeom prst="rect">
            <a:avLst/>
          </a:prstGeom>
        </p:spPr>
      </p:pic>
      <p:sp>
        <p:nvSpPr>
          <p:cNvPr id="9" name="Slide Number Placeholder 8"/>
          <p:cNvSpPr>
            <a:spLocks noGrp="1"/>
          </p:cNvSpPr>
          <p:nvPr>
            <p:ph type="sldNum" sz="quarter" idx="12"/>
          </p:nvPr>
        </p:nvSpPr>
        <p:spPr/>
        <p:txBody>
          <a:bodyPr/>
          <a:lstStyle/>
          <a:p>
            <a:fld id="{7F2C8DE1-5B0B-DD4F-89A9-EF10D4F882EF}" type="slidenum">
              <a:rPr lang="en-US" smtClean="0"/>
              <a:t>25</a:t>
            </a:fld>
            <a:endParaRPr lang="en-US"/>
          </a:p>
        </p:txBody>
      </p:sp>
    </p:spTree>
    <p:extLst>
      <p:ext uri="{BB962C8B-B14F-4D97-AF65-F5344CB8AC3E}">
        <p14:creationId xmlns:p14="http://schemas.microsoft.com/office/powerpoint/2010/main" val="29702137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4"/>
          <p:cNvSpPr>
            <a:spLocks noGrp="1"/>
          </p:cNvSpPr>
          <p:nvPr>
            <p:ph type="title"/>
          </p:nvPr>
        </p:nvSpPr>
        <p:spPr/>
        <p:txBody>
          <a:bodyPr/>
          <a:lstStyle/>
          <a:p>
            <a:r>
              <a:rPr lang="en-US" dirty="0">
                <a:ea typeface="ＭＳ Ｐゴシック" charset="0"/>
              </a:rPr>
              <a:t>Structure of the </a:t>
            </a:r>
            <a:r>
              <a:rPr lang="en-US" dirty="0" smtClean="0">
                <a:ea typeface="ＭＳ Ｐゴシック" charset="0"/>
              </a:rPr>
              <a:t>eye</a:t>
            </a:r>
            <a:endParaRPr lang="en-US" dirty="0">
              <a:ea typeface="ＭＳ Ｐゴシック" charset="0"/>
            </a:endParaRPr>
          </a:p>
        </p:txBody>
      </p:sp>
      <p:pic>
        <p:nvPicPr>
          <p:cNvPr id="30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038" y="1132114"/>
            <a:ext cx="5757862" cy="426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076" name="TextBox 6"/>
          <p:cNvSpPr txBox="1">
            <a:spLocks noChangeArrowheads="1"/>
          </p:cNvSpPr>
          <p:nvPr/>
        </p:nvSpPr>
        <p:spPr bwMode="auto">
          <a:xfrm>
            <a:off x="209272" y="5399314"/>
            <a:ext cx="8766454" cy="1200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dirty="0">
                <a:solidFill>
                  <a:srgbClr val="000000"/>
                </a:solidFill>
                <a:latin typeface="+mn-lt"/>
              </a:rPr>
              <a:t>The iris is roughly equivalent to the </a:t>
            </a:r>
            <a:r>
              <a:rPr lang="en-US" sz="2400" dirty="0" smtClean="0">
                <a:solidFill>
                  <a:srgbClr val="000000"/>
                </a:solidFill>
                <a:latin typeface="+mn-lt"/>
              </a:rPr>
              <a:t>aperture in </a:t>
            </a:r>
            <a:r>
              <a:rPr lang="en-US" sz="2400" dirty="0">
                <a:solidFill>
                  <a:srgbClr val="000000"/>
                </a:solidFill>
                <a:latin typeface="+mn-lt"/>
              </a:rPr>
              <a:t>a camera, the cornea and the lens are both lens-like objects, and the retina is where the image is recorded, similar to a CCD sensor or film.</a:t>
            </a:r>
          </a:p>
        </p:txBody>
      </p:sp>
      <p:sp>
        <p:nvSpPr>
          <p:cNvPr id="5"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4" name="Slide Number Placeholder 3"/>
          <p:cNvSpPr>
            <a:spLocks noGrp="1"/>
          </p:cNvSpPr>
          <p:nvPr>
            <p:ph type="sldNum" sz="quarter" idx="12"/>
          </p:nvPr>
        </p:nvSpPr>
        <p:spPr/>
        <p:txBody>
          <a:bodyPr/>
          <a:lstStyle/>
          <a:p>
            <a:fld id="{7F2C8DE1-5B0B-DD4F-89A9-EF10D4F882EF}" type="slidenum">
              <a:rPr lang="en-US" smtClean="0"/>
              <a:t>26</a:t>
            </a:fld>
            <a:endParaRPr lang="en-US"/>
          </a:p>
        </p:txBody>
      </p:sp>
    </p:spTree>
    <p:extLst>
      <p:ext uri="{BB962C8B-B14F-4D97-AF65-F5344CB8AC3E}">
        <p14:creationId xmlns:p14="http://schemas.microsoft.com/office/powerpoint/2010/main" val="34653186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ea typeface="ＭＳ Ｐゴシック" charset="0"/>
              </a:rPr>
              <a:t>Structure of the </a:t>
            </a:r>
            <a:r>
              <a:rPr lang="en-US" dirty="0" smtClean="0">
                <a:ea typeface="ＭＳ Ｐゴシック" charset="0"/>
              </a:rPr>
              <a:t>eye</a:t>
            </a:r>
            <a:r>
              <a:rPr lang="en-US" dirty="0">
                <a:ea typeface="ＭＳ Ｐゴシック" charset="0"/>
              </a:rPr>
              <a:t>: Iris</a:t>
            </a:r>
          </a:p>
        </p:txBody>
      </p:sp>
      <p:sp>
        <p:nvSpPr>
          <p:cNvPr id="4099" name="Content Placeholder 2"/>
          <p:cNvSpPr>
            <a:spLocks noGrp="1"/>
          </p:cNvSpPr>
          <p:nvPr>
            <p:ph idx="1"/>
          </p:nvPr>
        </p:nvSpPr>
        <p:spPr>
          <a:xfrm>
            <a:off x="3810000" y="1321593"/>
            <a:ext cx="4953000" cy="5129213"/>
          </a:xfrm>
        </p:spPr>
        <p:txBody>
          <a:bodyPr/>
          <a:lstStyle/>
          <a:p>
            <a:pPr>
              <a:lnSpc>
                <a:spcPct val="85000"/>
              </a:lnSpc>
              <a:spcBef>
                <a:spcPct val="15000"/>
              </a:spcBef>
            </a:pPr>
            <a:r>
              <a:rPr lang="en-US" sz="2400" dirty="0">
                <a:ea typeface="ＭＳ Ｐゴシック" charset="0"/>
              </a:rPr>
              <a:t>The iris is similar to the </a:t>
            </a:r>
            <a:r>
              <a:rPr lang="en-US" sz="2400" dirty="0" smtClean="0">
                <a:ea typeface="ＭＳ Ｐゴシック" charset="0"/>
              </a:rPr>
              <a:t>diaphragm/aperture </a:t>
            </a:r>
            <a:r>
              <a:rPr lang="en-US" sz="2400" dirty="0">
                <a:ea typeface="ＭＳ Ｐゴシック" charset="0"/>
              </a:rPr>
              <a:t>in a camera</a:t>
            </a:r>
          </a:p>
          <a:p>
            <a:pPr>
              <a:lnSpc>
                <a:spcPct val="85000"/>
              </a:lnSpc>
              <a:spcBef>
                <a:spcPct val="15000"/>
              </a:spcBef>
            </a:pPr>
            <a:endParaRPr lang="en-US" sz="2400" dirty="0">
              <a:ea typeface="ＭＳ Ｐゴシック" charset="0"/>
            </a:endParaRPr>
          </a:p>
          <a:p>
            <a:pPr>
              <a:lnSpc>
                <a:spcPct val="85000"/>
              </a:lnSpc>
              <a:spcBef>
                <a:spcPct val="15000"/>
              </a:spcBef>
            </a:pPr>
            <a:r>
              <a:rPr lang="en-US" sz="2400" dirty="0">
                <a:ea typeface="ＭＳ Ｐゴシック" charset="0"/>
              </a:rPr>
              <a:t>Your iris </a:t>
            </a:r>
            <a:r>
              <a:rPr lang="en-US" sz="2400" i="1" dirty="0">
                <a:ea typeface="ＭＳ Ｐゴシック" charset="0"/>
              </a:rPr>
              <a:t>widens</a:t>
            </a:r>
            <a:r>
              <a:rPr lang="en-US" sz="2400" dirty="0">
                <a:ea typeface="ＭＳ Ｐゴシック" charset="0"/>
              </a:rPr>
              <a:t> in dim light and </a:t>
            </a:r>
            <a:r>
              <a:rPr lang="en-US" sz="2400" i="1" dirty="0">
                <a:ea typeface="ＭＳ Ｐゴシック" charset="0"/>
              </a:rPr>
              <a:t>narrows</a:t>
            </a:r>
            <a:r>
              <a:rPr lang="en-US" sz="2400" dirty="0">
                <a:ea typeface="ＭＳ Ｐゴシック" charset="0"/>
              </a:rPr>
              <a:t> in bright light</a:t>
            </a:r>
          </a:p>
          <a:p>
            <a:pPr>
              <a:lnSpc>
                <a:spcPct val="85000"/>
              </a:lnSpc>
              <a:spcBef>
                <a:spcPct val="15000"/>
              </a:spcBef>
            </a:pPr>
            <a:endParaRPr lang="en-US" sz="2400" dirty="0">
              <a:ea typeface="ＭＳ Ｐゴシック" charset="0"/>
            </a:endParaRPr>
          </a:p>
          <a:p>
            <a:pPr>
              <a:lnSpc>
                <a:spcPct val="85000"/>
              </a:lnSpc>
              <a:spcBef>
                <a:spcPct val="15000"/>
              </a:spcBef>
            </a:pPr>
            <a:r>
              <a:rPr lang="en-US" sz="2400" dirty="0">
                <a:ea typeface="ＭＳ Ｐゴシック" charset="0"/>
              </a:rPr>
              <a:t>The f-number of your eye varies from </a:t>
            </a:r>
            <a:r>
              <a:rPr lang="en-US" dirty="0">
                <a:ea typeface="ＭＳ Ｐゴシック" charset="0"/>
              </a:rPr>
              <a:t> </a:t>
            </a:r>
            <a:r>
              <a:rPr lang="en-US" dirty="0" smtClean="0">
                <a:ea typeface="ＭＳ Ｐゴシック" charset="0"/>
              </a:rPr>
              <a:t> </a:t>
            </a:r>
            <a:r>
              <a:rPr lang="en-US" b="1" dirty="0" smtClean="0">
                <a:ea typeface="ＭＳ Ｐゴシック" charset="0"/>
              </a:rPr>
              <a:t>f/2          to           f/8</a:t>
            </a:r>
            <a:br>
              <a:rPr lang="en-US" b="1" dirty="0" smtClean="0">
                <a:ea typeface="ＭＳ Ｐゴシック" charset="0"/>
              </a:rPr>
            </a:br>
            <a:r>
              <a:rPr lang="en-US" sz="2400" dirty="0" smtClean="0">
                <a:ea typeface="ＭＳ Ｐゴシック" charset="0"/>
              </a:rPr>
              <a:t>(</a:t>
            </a:r>
            <a:r>
              <a:rPr lang="en-US" sz="2400" dirty="0">
                <a:ea typeface="ＭＳ Ｐゴシック" charset="0"/>
              </a:rPr>
              <a:t>large opening) </a:t>
            </a:r>
            <a:r>
              <a:rPr lang="en-US" sz="2400" dirty="0" smtClean="0">
                <a:ea typeface="ＭＳ Ｐゴシック" charset="0"/>
              </a:rPr>
              <a:t>(</a:t>
            </a:r>
            <a:r>
              <a:rPr lang="en-US" sz="2400" dirty="0">
                <a:ea typeface="ＭＳ Ｐゴシック" charset="0"/>
              </a:rPr>
              <a:t>small opening</a:t>
            </a:r>
            <a:r>
              <a:rPr lang="en-US" sz="2400" dirty="0" smtClean="0">
                <a:ea typeface="ＭＳ Ｐゴシック" charset="0"/>
              </a:rPr>
              <a:t>).</a:t>
            </a:r>
            <a:endParaRPr lang="en-US" sz="2400" dirty="0">
              <a:ea typeface="ＭＳ Ｐゴシック" charset="0"/>
            </a:endParaRPr>
          </a:p>
          <a:p>
            <a:pPr>
              <a:lnSpc>
                <a:spcPct val="85000"/>
              </a:lnSpc>
              <a:spcBef>
                <a:spcPct val="15000"/>
              </a:spcBef>
            </a:pPr>
            <a:endParaRPr lang="en-US" sz="2400" dirty="0">
              <a:ea typeface="ＭＳ Ｐゴシック" charset="0"/>
            </a:endParaRPr>
          </a:p>
          <a:p>
            <a:pPr>
              <a:lnSpc>
                <a:spcPct val="85000"/>
              </a:lnSpc>
              <a:spcBef>
                <a:spcPct val="15000"/>
              </a:spcBef>
            </a:pPr>
            <a:r>
              <a:rPr lang="en-US" sz="2400" dirty="0">
                <a:ea typeface="ＭＳ Ｐゴシック" charset="0"/>
              </a:rPr>
              <a:t>Compare this to the range of an average camera lens, which may have f-numbers </a:t>
            </a:r>
            <a:r>
              <a:rPr lang="en-US" sz="2400" dirty="0" smtClean="0">
                <a:ea typeface="ＭＳ Ｐゴシック" charset="0"/>
              </a:rPr>
              <a:t/>
            </a:r>
            <a:br>
              <a:rPr lang="en-US" sz="2400" dirty="0" smtClean="0">
                <a:ea typeface="ＭＳ Ｐゴシック" charset="0"/>
              </a:rPr>
            </a:br>
            <a:r>
              <a:rPr lang="en-US" sz="2400" dirty="0" smtClean="0">
                <a:ea typeface="ＭＳ Ｐゴシック" charset="0"/>
              </a:rPr>
              <a:t>from  </a:t>
            </a:r>
            <a:r>
              <a:rPr lang="en-US" sz="2400" b="1" dirty="0" smtClean="0">
                <a:ea typeface="ＭＳ Ｐゴシック" charset="0"/>
              </a:rPr>
              <a:t>f</a:t>
            </a:r>
            <a:r>
              <a:rPr lang="en-US" sz="2400" b="1" dirty="0">
                <a:ea typeface="ＭＳ Ｐゴシック" charset="0"/>
              </a:rPr>
              <a:t>/2.8 </a:t>
            </a:r>
            <a:r>
              <a:rPr lang="en-US" sz="2400" b="1" dirty="0" smtClean="0">
                <a:ea typeface="ＭＳ Ｐゴシック" charset="0"/>
              </a:rPr>
              <a:t>        to           </a:t>
            </a:r>
            <a:r>
              <a:rPr lang="en-US" sz="2400" b="1" dirty="0">
                <a:ea typeface="ＭＳ Ｐゴシック" charset="0"/>
              </a:rPr>
              <a:t>f/22</a:t>
            </a:r>
            <a:r>
              <a:rPr lang="en-US" sz="2400" dirty="0">
                <a:ea typeface="ＭＳ Ｐゴシック" charset="0"/>
              </a:rPr>
              <a:t>.</a:t>
            </a:r>
          </a:p>
          <a:p>
            <a:pPr>
              <a:lnSpc>
                <a:spcPct val="85000"/>
              </a:lnSpc>
              <a:spcBef>
                <a:spcPct val="15000"/>
              </a:spcBef>
            </a:pPr>
            <a:endParaRPr lang="en-US" sz="2400" dirty="0">
              <a:ea typeface="ＭＳ Ｐゴシック" charset="0"/>
            </a:endParaRPr>
          </a:p>
        </p:txBody>
      </p:sp>
      <p:pic>
        <p:nvPicPr>
          <p:cNvPr id="4100" name="Picture 2" descr="http://www.sciencephoto.com/image/308780/530wm/P4240106-Iris_of_the_eye,_SEM-SP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371600"/>
            <a:ext cx="3275013"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1" name="Picture 4" descr="http://www.123muslim.com/attachments/health-forum/644d1221906841-allahs-pharmacy-pictures-eye_macro_a95.jpg"/>
          <p:cNvPicPr>
            <a:picLocks noChangeAspect="1" noChangeArrowheads="1"/>
          </p:cNvPicPr>
          <p:nvPr/>
        </p:nvPicPr>
        <p:blipFill>
          <a:blip r:embed="rId4">
            <a:extLst>
              <a:ext uri="{28A0092B-C50C-407E-A947-70E740481C1C}">
                <a14:useLocalDpi xmlns:a14="http://schemas.microsoft.com/office/drawing/2010/main" val="0"/>
              </a:ext>
            </a:extLst>
          </a:blip>
          <a:srcRect l="13272" r="11034" b="9390"/>
          <a:stretch>
            <a:fillRect/>
          </a:stretch>
        </p:blipFill>
        <p:spPr bwMode="auto">
          <a:xfrm>
            <a:off x="304800" y="4038600"/>
            <a:ext cx="3278188" cy="26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4" name="Slide Number Placeholder 3"/>
          <p:cNvSpPr>
            <a:spLocks noGrp="1"/>
          </p:cNvSpPr>
          <p:nvPr>
            <p:ph type="sldNum" sz="quarter" idx="12"/>
          </p:nvPr>
        </p:nvSpPr>
        <p:spPr/>
        <p:txBody>
          <a:bodyPr/>
          <a:lstStyle/>
          <a:p>
            <a:fld id="{7F2C8DE1-5B0B-DD4F-89A9-EF10D4F882EF}" type="slidenum">
              <a:rPr lang="en-US" smtClean="0"/>
              <a:t>27</a:t>
            </a:fld>
            <a:endParaRPr lang="en-US"/>
          </a:p>
        </p:txBody>
      </p:sp>
    </p:spTree>
    <p:extLst>
      <p:ext uri="{BB962C8B-B14F-4D97-AF65-F5344CB8AC3E}">
        <p14:creationId xmlns:p14="http://schemas.microsoft.com/office/powerpoint/2010/main" val="40818415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a:ea typeface="ＭＳ Ｐゴシック" charset="0"/>
              </a:rPr>
              <a:t>Structure of the </a:t>
            </a:r>
            <a:r>
              <a:rPr lang="en-US" dirty="0" smtClean="0">
                <a:ea typeface="ＭＳ Ｐゴシック" charset="0"/>
              </a:rPr>
              <a:t>eye</a:t>
            </a:r>
            <a:r>
              <a:rPr lang="en-US" dirty="0">
                <a:ea typeface="ＭＳ Ｐゴシック" charset="0"/>
              </a:rPr>
              <a:t>: </a:t>
            </a:r>
            <a:r>
              <a:rPr lang="en-US" dirty="0" smtClean="0">
                <a:ea typeface="ＭＳ Ｐゴシック" charset="0"/>
              </a:rPr>
              <a:t>iris</a:t>
            </a:r>
            <a:endParaRPr lang="en-US" dirty="0">
              <a:ea typeface="ＭＳ Ｐゴシック" charset="0"/>
            </a:endParaRPr>
          </a:p>
        </p:txBody>
      </p:sp>
      <p:sp>
        <p:nvSpPr>
          <p:cNvPr id="5123" name="Content Placeholder 2"/>
          <p:cNvSpPr>
            <a:spLocks noGrp="1"/>
          </p:cNvSpPr>
          <p:nvPr>
            <p:ph idx="1"/>
          </p:nvPr>
        </p:nvSpPr>
        <p:spPr>
          <a:xfrm>
            <a:off x="3659188" y="1371600"/>
            <a:ext cx="5408612" cy="5281613"/>
          </a:xfrm>
        </p:spPr>
        <p:txBody>
          <a:bodyPr/>
          <a:lstStyle/>
          <a:p>
            <a:pPr>
              <a:lnSpc>
                <a:spcPct val="85000"/>
              </a:lnSpc>
              <a:spcBef>
                <a:spcPct val="15000"/>
              </a:spcBef>
            </a:pPr>
            <a:r>
              <a:rPr lang="en-US" sz="2400" dirty="0">
                <a:ea typeface="ＭＳ Ｐゴシック" charset="0"/>
              </a:rPr>
              <a:t>With a range of only f/2 – f/8, your iris can only reduce the light coming into your eye by a factor of 20. </a:t>
            </a:r>
          </a:p>
          <a:p>
            <a:pPr>
              <a:lnSpc>
                <a:spcPct val="85000"/>
              </a:lnSpc>
              <a:spcBef>
                <a:spcPct val="15000"/>
              </a:spcBef>
            </a:pPr>
            <a:endParaRPr lang="en-US" sz="2400" dirty="0">
              <a:ea typeface="ＭＳ Ｐゴシック" charset="0"/>
            </a:endParaRPr>
          </a:p>
          <a:p>
            <a:pPr>
              <a:lnSpc>
                <a:spcPct val="85000"/>
              </a:lnSpc>
              <a:spcBef>
                <a:spcPct val="15000"/>
              </a:spcBef>
            </a:pPr>
            <a:r>
              <a:rPr lang="en-US" sz="2400" dirty="0">
                <a:ea typeface="ＭＳ Ｐゴシック" charset="0"/>
              </a:rPr>
              <a:t>The range of intensities that your eye can respond to is a factor of 10</a:t>
            </a:r>
            <a:r>
              <a:rPr lang="en-US" sz="2400" baseline="30000" dirty="0">
                <a:ea typeface="ＭＳ Ｐゴシック" charset="0"/>
              </a:rPr>
              <a:t>13</a:t>
            </a:r>
          </a:p>
          <a:p>
            <a:pPr>
              <a:lnSpc>
                <a:spcPct val="85000"/>
              </a:lnSpc>
              <a:spcBef>
                <a:spcPct val="15000"/>
              </a:spcBef>
            </a:pPr>
            <a:endParaRPr lang="en-US" sz="2400" dirty="0">
              <a:ea typeface="ＭＳ Ｐゴシック" charset="0"/>
            </a:endParaRPr>
          </a:p>
          <a:p>
            <a:pPr>
              <a:lnSpc>
                <a:spcPct val="85000"/>
              </a:lnSpc>
              <a:spcBef>
                <a:spcPct val="15000"/>
              </a:spcBef>
            </a:pPr>
            <a:r>
              <a:rPr lang="en-US" sz="2400" dirty="0">
                <a:ea typeface="ＭＳ Ｐゴシック" charset="0"/>
              </a:rPr>
              <a:t>The main function of the iris is </a:t>
            </a:r>
            <a:r>
              <a:rPr lang="en-US" sz="2400" b="1" i="1" dirty="0">
                <a:solidFill>
                  <a:srgbClr val="000000"/>
                </a:solidFill>
                <a:ea typeface="ＭＳ Ｐゴシック" charset="0"/>
              </a:rPr>
              <a:t>not</a:t>
            </a:r>
            <a:r>
              <a:rPr lang="en-US" sz="2400" dirty="0">
                <a:ea typeface="ＭＳ Ｐゴシック" charset="0"/>
              </a:rPr>
              <a:t> to control the intensity of light coming into your eye</a:t>
            </a:r>
          </a:p>
          <a:p>
            <a:pPr>
              <a:lnSpc>
                <a:spcPct val="85000"/>
              </a:lnSpc>
              <a:spcBef>
                <a:spcPct val="15000"/>
              </a:spcBef>
            </a:pPr>
            <a:endParaRPr lang="en-US" sz="2400" dirty="0">
              <a:ea typeface="ＭＳ Ｐゴシック" charset="0"/>
            </a:endParaRPr>
          </a:p>
          <a:p>
            <a:pPr>
              <a:lnSpc>
                <a:spcPct val="85000"/>
              </a:lnSpc>
              <a:spcBef>
                <a:spcPct val="15000"/>
              </a:spcBef>
            </a:pPr>
            <a:r>
              <a:rPr lang="en-US" sz="2400" dirty="0">
                <a:ea typeface="ＭＳ Ｐゴシック" charset="0"/>
              </a:rPr>
              <a:t>Main functions of iris</a:t>
            </a:r>
          </a:p>
          <a:p>
            <a:pPr lvl="1">
              <a:lnSpc>
                <a:spcPct val="85000"/>
              </a:lnSpc>
              <a:spcBef>
                <a:spcPct val="15000"/>
              </a:spcBef>
              <a:spcAft>
                <a:spcPts val="300"/>
              </a:spcAft>
            </a:pPr>
            <a:r>
              <a:rPr lang="en-US" dirty="0">
                <a:ea typeface="ＭＳ Ｐゴシック" charset="0"/>
              </a:rPr>
              <a:t>Reduce aberrations, sharpen image</a:t>
            </a:r>
          </a:p>
          <a:p>
            <a:pPr lvl="1">
              <a:lnSpc>
                <a:spcPct val="85000"/>
              </a:lnSpc>
              <a:spcBef>
                <a:spcPct val="15000"/>
              </a:spcBef>
              <a:spcAft>
                <a:spcPts val="300"/>
              </a:spcAft>
            </a:pPr>
            <a:r>
              <a:rPr lang="en-US" dirty="0">
                <a:ea typeface="ＭＳ Ｐゴシック" charset="0"/>
              </a:rPr>
              <a:t>Increase depth of field</a:t>
            </a:r>
          </a:p>
        </p:txBody>
      </p:sp>
      <p:pic>
        <p:nvPicPr>
          <p:cNvPr id="5124" name="Picture 2" descr="http://www.sciencephoto.com/image/308780/530wm/P4240106-Iris_of_the_eye,_SEM-SP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371600"/>
            <a:ext cx="3275013"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5" name="Picture 4" descr="http://www.123muslim.com/attachments/health-forum/644d1221906841-allahs-pharmacy-pictures-eye_macro_a95.jpg"/>
          <p:cNvPicPr>
            <a:picLocks noChangeAspect="1" noChangeArrowheads="1"/>
          </p:cNvPicPr>
          <p:nvPr/>
        </p:nvPicPr>
        <p:blipFill>
          <a:blip r:embed="rId3">
            <a:extLst>
              <a:ext uri="{28A0092B-C50C-407E-A947-70E740481C1C}">
                <a14:useLocalDpi xmlns:a14="http://schemas.microsoft.com/office/drawing/2010/main" val="0"/>
              </a:ext>
            </a:extLst>
          </a:blip>
          <a:srcRect l="13272" r="11034" b="9390"/>
          <a:stretch>
            <a:fillRect/>
          </a:stretch>
        </p:blipFill>
        <p:spPr bwMode="auto">
          <a:xfrm>
            <a:off x="304800" y="4038600"/>
            <a:ext cx="3278188" cy="26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4" name="Slide Number Placeholder 3"/>
          <p:cNvSpPr>
            <a:spLocks noGrp="1"/>
          </p:cNvSpPr>
          <p:nvPr>
            <p:ph type="sldNum" sz="quarter" idx="12"/>
          </p:nvPr>
        </p:nvSpPr>
        <p:spPr/>
        <p:txBody>
          <a:bodyPr/>
          <a:lstStyle/>
          <a:p>
            <a:fld id="{7F2C8DE1-5B0B-DD4F-89A9-EF10D4F882EF}" type="slidenum">
              <a:rPr lang="en-US" smtClean="0"/>
              <a:t>28</a:t>
            </a:fld>
            <a:endParaRPr lang="en-US"/>
          </a:p>
        </p:txBody>
      </p:sp>
    </p:spTree>
    <p:extLst>
      <p:ext uri="{BB962C8B-B14F-4D97-AF65-F5344CB8AC3E}">
        <p14:creationId xmlns:p14="http://schemas.microsoft.com/office/powerpoint/2010/main" val="16658058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193812"/>
            <a:ext cx="7574643" cy="360678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46" name="Title 1"/>
          <p:cNvSpPr>
            <a:spLocks noGrp="1"/>
          </p:cNvSpPr>
          <p:nvPr>
            <p:ph type="title"/>
          </p:nvPr>
        </p:nvSpPr>
        <p:spPr/>
        <p:txBody>
          <a:bodyPr/>
          <a:lstStyle/>
          <a:p>
            <a:r>
              <a:rPr lang="en-US" dirty="0">
                <a:ea typeface="ＭＳ Ｐゴシック" charset="0"/>
              </a:rPr>
              <a:t>Structure of the </a:t>
            </a:r>
            <a:r>
              <a:rPr lang="en-US" dirty="0" smtClean="0">
                <a:ea typeface="ＭＳ Ｐゴシック" charset="0"/>
              </a:rPr>
              <a:t>eye</a:t>
            </a:r>
            <a:r>
              <a:rPr lang="en-US" dirty="0">
                <a:ea typeface="ＭＳ Ｐゴシック" charset="0"/>
              </a:rPr>
              <a:t>: </a:t>
            </a:r>
            <a:r>
              <a:rPr lang="en-US" dirty="0" smtClean="0">
                <a:ea typeface="ＭＳ Ｐゴシック" charset="0"/>
              </a:rPr>
              <a:t>cornea </a:t>
            </a:r>
            <a:r>
              <a:rPr lang="en-US" dirty="0">
                <a:ea typeface="ＭＳ Ｐゴシック" charset="0"/>
              </a:rPr>
              <a:t>and </a:t>
            </a:r>
            <a:r>
              <a:rPr lang="en-US" dirty="0" smtClean="0">
                <a:ea typeface="ＭＳ Ｐゴシック" charset="0"/>
              </a:rPr>
              <a:t>lens</a:t>
            </a:r>
            <a:endParaRPr lang="en-US" dirty="0">
              <a:ea typeface="ＭＳ Ｐゴシック" charset="0"/>
            </a:endParaRPr>
          </a:p>
        </p:txBody>
      </p:sp>
      <p:sp>
        <p:nvSpPr>
          <p:cNvPr id="6154" name="Content Placeholder 3"/>
          <p:cNvSpPr>
            <a:spLocks noGrp="1"/>
          </p:cNvSpPr>
          <p:nvPr>
            <p:ph idx="1"/>
          </p:nvPr>
        </p:nvSpPr>
        <p:spPr>
          <a:xfrm>
            <a:off x="209271" y="4907643"/>
            <a:ext cx="8725458" cy="1759857"/>
          </a:xfrm>
        </p:spPr>
        <p:txBody>
          <a:bodyPr>
            <a:normAutofit fontScale="92500" lnSpcReduction="10000"/>
          </a:bodyPr>
          <a:lstStyle/>
          <a:p>
            <a:r>
              <a:rPr lang="en-US" sz="2400" dirty="0">
                <a:ea typeface="ＭＳ Ｐゴシック" charset="0"/>
              </a:rPr>
              <a:t>There are two lenses in your eye, the cornea and the </a:t>
            </a:r>
            <a:r>
              <a:rPr lang="en-US" sz="2400" dirty="0" err="1">
                <a:ea typeface="ＭＳ Ｐゴシック" charset="0"/>
              </a:rPr>
              <a:t>eyelens</a:t>
            </a:r>
            <a:r>
              <a:rPr lang="en-US" sz="2400" dirty="0">
                <a:ea typeface="ＭＳ Ｐゴシック" charset="0"/>
              </a:rPr>
              <a:t>.</a:t>
            </a:r>
          </a:p>
          <a:p>
            <a:r>
              <a:rPr lang="en-US" sz="2400" dirty="0">
                <a:ea typeface="ＭＳ Ｐゴシック" charset="0"/>
              </a:rPr>
              <a:t>The cornea, the front surface of the eye, does most of the focusing in your </a:t>
            </a:r>
            <a:r>
              <a:rPr lang="en-US" sz="2400" dirty="0" smtClean="0">
                <a:ea typeface="ＭＳ Ｐゴシック" charset="0"/>
              </a:rPr>
              <a:t>eye.</a:t>
            </a:r>
            <a:endParaRPr lang="en-US" sz="2400" dirty="0">
              <a:ea typeface="ＭＳ Ｐゴシック" charset="0"/>
            </a:endParaRPr>
          </a:p>
          <a:p>
            <a:r>
              <a:rPr lang="en-US" sz="2400" dirty="0">
                <a:ea typeface="ＭＳ Ｐゴシック" charset="0"/>
              </a:rPr>
              <a:t>The </a:t>
            </a:r>
            <a:r>
              <a:rPr lang="en-US" sz="2400" dirty="0" err="1" smtClean="0">
                <a:ea typeface="ＭＳ Ｐゴシック" charset="0"/>
              </a:rPr>
              <a:t>eyelens</a:t>
            </a:r>
            <a:r>
              <a:rPr lang="en-US" dirty="0">
                <a:ea typeface="ＭＳ Ｐゴシック" charset="0"/>
              </a:rPr>
              <a:t> </a:t>
            </a:r>
            <a:r>
              <a:rPr lang="en-US" dirty="0" smtClean="0">
                <a:ea typeface="ＭＳ Ｐゴシック" charset="0"/>
              </a:rPr>
              <a:t>(crystalline lens)</a:t>
            </a:r>
            <a:r>
              <a:rPr lang="en-US" sz="2400" dirty="0" smtClean="0">
                <a:ea typeface="ＭＳ Ｐゴシック" charset="0"/>
              </a:rPr>
              <a:t> </a:t>
            </a:r>
            <a:r>
              <a:rPr lang="en-US" sz="2400" dirty="0">
                <a:ea typeface="ＭＳ Ｐゴシック" charset="0"/>
              </a:rPr>
              <a:t>provides adjustable fine-tuning of the </a:t>
            </a:r>
            <a:r>
              <a:rPr lang="en-US" sz="2400" dirty="0" smtClean="0">
                <a:ea typeface="ＭＳ Ｐゴシック" charset="0"/>
              </a:rPr>
              <a:t>focus.</a:t>
            </a:r>
            <a:endParaRPr lang="en-US" sz="2400" dirty="0">
              <a:ea typeface="ＭＳ Ｐゴシック" charset="0"/>
            </a:endParaRPr>
          </a:p>
        </p:txBody>
      </p:sp>
      <p:cxnSp>
        <p:nvCxnSpPr>
          <p:cNvPr id="6147" name="Straight Connector 6"/>
          <p:cNvCxnSpPr>
            <a:cxnSpLocks noChangeShapeType="1"/>
          </p:cNvCxnSpPr>
          <p:nvPr/>
        </p:nvCxnSpPr>
        <p:spPr bwMode="auto">
          <a:xfrm>
            <a:off x="762000" y="2992438"/>
            <a:ext cx="8001000" cy="0"/>
          </a:xfrm>
          <a:prstGeom prst="line">
            <a:avLst/>
          </a:prstGeom>
          <a:noFill/>
          <a:ln w="19050">
            <a:solidFill>
              <a:schemeClr val="bg1"/>
            </a:solidFill>
            <a:prstDash val="dash"/>
            <a:round/>
            <a:headEnd/>
            <a:tailEnd/>
          </a:ln>
        </p:spPr>
      </p:cxnSp>
      <p:grpSp>
        <p:nvGrpSpPr>
          <p:cNvPr id="6148" name="Group 3"/>
          <p:cNvGrpSpPr>
            <a:grpSpLocks/>
          </p:cNvGrpSpPr>
          <p:nvPr/>
        </p:nvGrpSpPr>
        <p:grpSpPr bwMode="auto">
          <a:xfrm>
            <a:off x="3581400" y="1974850"/>
            <a:ext cx="533400" cy="2035175"/>
            <a:chOff x="5923994" y="2057400"/>
            <a:chExt cx="801212" cy="3541485"/>
          </a:xfrm>
        </p:grpSpPr>
        <p:sp>
          <p:nvSpPr>
            <p:cNvPr id="5" name="Freeform 4"/>
            <p:cNvSpPr/>
            <p:nvPr/>
          </p:nvSpPr>
          <p:spPr bwMode="auto">
            <a:xfrm>
              <a:off x="6324600" y="2057400"/>
              <a:ext cx="400606" cy="3541485"/>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solidFill>
              <a:srgbClr val="969696">
                <a:alpha val="50196"/>
              </a:srgbClr>
            </a:solid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6" name="Freeform 5"/>
            <p:cNvSpPr/>
            <p:nvPr/>
          </p:nvSpPr>
          <p:spPr bwMode="auto">
            <a:xfrm rot="10800000">
              <a:off x="5923994" y="2057400"/>
              <a:ext cx="400606" cy="3541485"/>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solidFill>
              <a:srgbClr val="969696">
                <a:alpha val="50196"/>
              </a:srgbClr>
            </a:solid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grpSp>
      <p:grpSp>
        <p:nvGrpSpPr>
          <p:cNvPr id="15" name="Group 14"/>
          <p:cNvGrpSpPr/>
          <p:nvPr/>
        </p:nvGrpSpPr>
        <p:grpSpPr>
          <a:xfrm>
            <a:off x="4269659" y="2259101"/>
            <a:ext cx="179389" cy="1467851"/>
            <a:chOff x="5923994" y="2057400"/>
            <a:chExt cx="801212" cy="3541485"/>
          </a:xfrm>
          <a:solidFill>
            <a:schemeClr val="accent4">
              <a:lumMod val="50000"/>
              <a:alpha val="25000"/>
            </a:schemeClr>
          </a:solidFill>
        </p:grpSpPr>
        <p:sp>
          <p:nvSpPr>
            <p:cNvPr id="20" name="Freeform 19"/>
            <p:cNvSpPr/>
            <p:nvPr/>
          </p:nvSpPr>
          <p:spPr bwMode="auto">
            <a:xfrm>
              <a:off x="6324600" y="2057400"/>
              <a:ext cx="400606" cy="3541485"/>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grp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21" name="Freeform 20"/>
            <p:cNvSpPr/>
            <p:nvPr/>
          </p:nvSpPr>
          <p:spPr bwMode="auto">
            <a:xfrm rot="10800000">
              <a:off x="5923994" y="2057400"/>
              <a:ext cx="400606" cy="3541485"/>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grp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grpSp>
      <p:sp>
        <p:nvSpPr>
          <p:cNvPr id="32" name="Arc 31"/>
          <p:cNvSpPr>
            <a:spLocks/>
          </p:cNvSpPr>
          <p:nvPr/>
        </p:nvSpPr>
        <p:spPr bwMode="auto">
          <a:xfrm>
            <a:off x="3505200" y="1319213"/>
            <a:ext cx="3387725" cy="3348037"/>
          </a:xfrm>
          <a:custGeom>
            <a:avLst/>
            <a:gdLst>
              <a:gd name="T0" fmla="*/ 342003 w 3387521"/>
              <a:gd name="T1" fmla="*/ 665213 h 3347413"/>
              <a:gd name="T2" fmla="*/ 2216856 w 3387521"/>
              <a:gd name="T3" fmla="*/ 81819 h 3347413"/>
              <a:gd name="T4" fmla="*/ 3387490 w 3387521"/>
              <a:gd name="T5" fmla="*/ 1663536 h 3347413"/>
              <a:gd name="T6" fmla="*/ 2235983 w 3387521"/>
              <a:gd name="T7" fmla="*/ 3259333 h 3347413"/>
              <a:gd name="T8" fmla="*/ 354397 w 3387521"/>
              <a:gd name="T9" fmla="*/ 2698220 h 3347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87521" h="3347413" stroke="0">
                <a:moveTo>
                  <a:pt x="342003" y="665213"/>
                </a:moveTo>
                <a:cubicBezTo>
                  <a:pt x="777172" y="95655"/>
                  <a:pt x="1529950" y="-138586"/>
                  <a:pt x="2216856" y="81819"/>
                </a:cubicBezTo>
                <a:cubicBezTo>
                  <a:pt x="2911273" y="304634"/>
                  <a:pt x="3383053" y="942085"/>
                  <a:pt x="3387490" y="1663536"/>
                </a:cubicBezTo>
                <a:cubicBezTo>
                  <a:pt x="3391928" y="2385146"/>
                  <a:pt x="2927821" y="3028321"/>
                  <a:pt x="2235983" y="3259333"/>
                </a:cubicBezTo>
                <a:cubicBezTo>
                  <a:pt x="1551869" y="3487767"/>
                  <a:pt x="796421" y="3262482"/>
                  <a:pt x="354397" y="2698220"/>
                </a:cubicBezTo>
                <a:lnTo>
                  <a:pt x="1693761" y="1673707"/>
                </a:lnTo>
                <a:lnTo>
                  <a:pt x="342003" y="665213"/>
                </a:lnTo>
                <a:close/>
              </a:path>
              <a:path w="3387521" h="3347413" fill="none">
                <a:moveTo>
                  <a:pt x="342003" y="665213"/>
                </a:moveTo>
                <a:cubicBezTo>
                  <a:pt x="777172" y="95655"/>
                  <a:pt x="1529950" y="-138586"/>
                  <a:pt x="2216856" y="81819"/>
                </a:cubicBezTo>
                <a:cubicBezTo>
                  <a:pt x="2911273" y="304634"/>
                  <a:pt x="3383053" y="942085"/>
                  <a:pt x="3387490" y="1663536"/>
                </a:cubicBezTo>
                <a:cubicBezTo>
                  <a:pt x="3391928" y="2385146"/>
                  <a:pt x="2927821" y="3028321"/>
                  <a:pt x="2235983" y="3259333"/>
                </a:cubicBezTo>
                <a:cubicBezTo>
                  <a:pt x="1551869" y="3487767"/>
                  <a:pt x="796421" y="3262482"/>
                  <a:pt x="354397" y="2698220"/>
                </a:cubicBezTo>
              </a:path>
            </a:pathLst>
          </a:custGeom>
          <a:noFill/>
          <a:ln w="25400" cap="flat" cmpd="sng">
            <a:solidFill>
              <a:schemeClr val="bg1"/>
            </a:solidFill>
            <a:prstDash val="solid"/>
            <a:round/>
            <a:headEnd type="none" w="med" len="med"/>
            <a:tailEnd type="none" w="med" len="med"/>
          </a:ln>
          <a:effectLst>
            <a:outerShdw blurRad="50800" dist="38100" algn="l" rotWithShape="0">
              <a:schemeClr val="bg1">
                <a:alpha val="65999"/>
              </a:schemeClr>
            </a:outerShdw>
          </a:effectLst>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51" name="TextBox 21"/>
          <p:cNvSpPr txBox="1">
            <a:spLocks noChangeArrowheads="1"/>
          </p:cNvSpPr>
          <p:nvPr/>
        </p:nvSpPr>
        <p:spPr bwMode="auto">
          <a:xfrm>
            <a:off x="2987675" y="1484313"/>
            <a:ext cx="8572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chemeClr val="bg1"/>
                </a:solidFill>
              </a:rPr>
              <a:t>Cornea</a:t>
            </a:r>
          </a:p>
        </p:txBody>
      </p:sp>
      <p:sp>
        <p:nvSpPr>
          <p:cNvPr id="6152" name="TextBox 22"/>
          <p:cNvSpPr txBox="1">
            <a:spLocks noChangeArrowheads="1"/>
          </p:cNvSpPr>
          <p:nvPr/>
        </p:nvSpPr>
        <p:spPr bwMode="auto">
          <a:xfrm>
            <a:off x="4314825" y="1790700"/>
            <a:ext cx="8874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err="1">
                <a:solidFill>
                  <a:srgbClr val="92D050"/>
                </a:solidFill>
              </a:rPr>
              <a:t>Eyelens</a:t>
            </a:r>
            <a:endParaRPr lang="en-US" dirty="0">
              <a:solidFill>
                <a:srgbClr val="92D050"/>
              </a:solidFill>
            </a:endParaRPr>
          </a:p>
        </p:txBody>
      </p:sp>
      <p:sp>
        <p:nvSpPr>
          <p:cNvPr id="6153" name="TextBox 32"/>
          <p:cNvSpPr txBox="1">
            <a:spLocks noChangeArrowheads="1"/>
          </p:cNvSpPr>
          <p:nvPr/>
        </p:nvSpPr>
        <p:spPr bwMode="auto">
          <a:xfrm>
            <a:off x="6400800" y="1319213"/>
            <a:ext cx="78263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chemeClr val="bg1"/>
                </a:solidFill>
              </a:rPr>
              <a:t>Retina</a:t>
            </a:r>
          </a:p>
        </p:txBody>
      </p:sp>
      <p:pic>
        <p:nvPicPr>
          <p:cNvPr id="6155" name="Picture 5" descr="C:\Users\Ellen\AppData\Local\Microsoft\Windows\Temporary Internet Files\Content.IE5\M3II7C7U\MC900085982[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063" y="2078038"/>
            <a:ext cx="588962" cy="909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56" name="Picture 5" descr="C:\Users\Ellen\AppData\Local\Microsoft\Windows\Temporary Internet Files\Content.IE5\M3II7C7U\MC900085982[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6596063" y="3022600"/>
            <a:ext cx="392112" cy="60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157" name="Straight Arrow Connector 24"/>
          <p:cNvCxnSpPr>
            <a:cxnSpLocks noChangeShapeType="1"/>
            <a:stCxn id="6155" idx="0"/>
          </p:cNvCxnSpPr>
          <p:nvPr/>
        </p:nvCxnSpPr>
        <p:spPr bwMode="auto">
          <a:xfrm>
            <a:off x="2190750" y="2078038"/>
            <a:ext cx="1654175" cy="180975"/>
          </a:xfrm>
          <a:prstGeom prst="straightConnector1">
            <a:avLst/>
          </a:prstGeom>
          <a:noFill/>
          <a:ln w="19050">
            <a:solidFill>
              <a:srgbClr val="FFFF00"/>
            </a:solidFill>
            <a:round/>
            <a:headEnd/>
            <a:tailEnd type="arrow" w="med" len="med"/>
          </a:ln>
        </p:spPr>
      </p:cxnSp>
      <p:cxnSp>
        <p:nvCxnSpPr>
          <p:cNvPr id="6158" name="Straight Arrow Connector 39"/>
          <p:cNvCxnSpPr>
            <a:cxnSpLocks noChangeShapeType="1"/>
          </p:cNvCxnSpPr>
          <p:nvPr/>
        </p:nvCxnSpPr>
        <p:spPr bwMode="auto">
          <a:xfrm>
            <a:off x="3844925" y="2259013"/>
            <a:ext cx="514350" cy="179387"/>
          </a:xfrm>
          <a:prstGeom prst="straightConnector1">
            <a:avLst/>
          </a:prstGeom>
          <a:noFill/>
          <a:ln w="19050">
            <a:solidFill>
              <a:srgbClr val="FFFF00"/>
            </a:solidFill>
            <a:round/>
            <a:headEnd/>
            <a:tailEnd type="arrow" w="med" len="med"/>
          </a:ln>
        </p:spPr>
      </p:cxnSp>
      <p:cxnSp>
        <p:nvCxnSpPr>
          <p:cNvPr id="6159" name="Straight Arrow Connector 41"/>
          <p:cNvCxnSpPr>
            <a:cxnSpLocks noChangeShapeType="1"/>
          </p:cNvCxnSpPr>
          <p:nvPr/>
        </p:nvCxnSpPr>
        <p:spPr bwMode="auto">
          <a:xfrm>
            <a:off x="4359275" y="2438400"/>
            <a:ext cx="2432050" cy="1190625"/>
          </a:xfrm>
          <a:prstGeom prst="straightConnector1">
            <a:avLst/>
          </a:prstGeom>
          <a:noFill/>
          <a:ln w="19050">
            <a:solidFill>
              <a:srgbClr val="FFFF00"/>
            </a:solidFill>
            <a:round/>
            <a:headEnd/>
            <a:tailEnd type="arrow" w="med" len="med"/>
          </a:ln>
        </p:spPr>
      </p:cxnSp>
      <p:sp>
        <p:nvSpPr>
          <p:cNvPr id="22"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7" name="Slide Number Placeholder 6"/>
          <p:cNvSpPr>
            <a:spLocks noGrp="1"/>
          </p:cNvSpPr>
          <p:nvPr>
            <p:ph type="sldNum" sz="quarter" idx="12"/>
          </p:nvPr>
        </p:nvSpPr>
        <p:spPr/>
        <p:txBody>
          <a:bodyPr/>
          <a:lstStyle/>
          <a:p>
            <a:fld id="{7F2C8DE1-5B0B-DD4F-89A9-EF10D4F882EF}" type="slidenum">
              <a:rPr lang="en-US" smtClean="0"/>
              <a:t>29</a:t>
            </a:fld>
            <a:endParaRPr lang="en-US"/>
          </a:p>
        </p:txBody>
      </p:sp>
    </p:spTree>
    <p:extLst>
      <p:ext uri="{BB962C8B-B14F-4D97-AF65-F5344CB8AC3E}">
        <p14:creationId xmlns:p14="http://schemas.microsoft.com/office/powerpoint/2010/main" val="320642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Your turn!</a:t>
            </a:r>
            <a:endParaRPr lang="en-US" dirty="0"/>
          </a:p>
        </p:txBody>
      </p:sp>
      <p:sp>
        <p:nvSpPr>
          <p:cNvPr id="6" name="Content Placeholder 5"/>
          <p:cNvSpPr>
            <a:spLocks noGrp="1"/>
          </p:cNvSpPr>
          <p:nvPr>
            <p:ph idx="1"/>
          </p:nvPr>
        </p:nvSpPr>
        <p:spPr>
          <a:xfrm>
            <a:off x="-58928" y="939187"/>
            <a:ext cx="4665711" cy="3080236"/>
          </a:xfrm>
        </p:spPr>
        <p:txBody>
          <a:bodyPr>
            <a:normAutofit/>
          </a:bodyPr>
          <a:lstStyle/>
          <a:p>
            <a:r>
              <a:rPr lang="en-US" sz="1800" dirty="0" smtClean="0"/>
              <a:t>Form groups of 4.</a:t>
            </a:r>
          </a:p>
          <a:p>
            <a:r>
              <a:rPr lang="en-US" sz="1800" dirty="0" smtClean="0"/>
              <a:t>You are a new “Computer Vision Startup Design Team”!</a:t>
            </a:r>
          </a:p>
          <a:p>
            <a:r>
              <a:rPr lang="en-US" sz="1800" dirty="0" smtClean="0"/>
              <a:t>Select one of the three tasks.</a:t>
            </a:r>
          </a:p>
          <a:p>
            <a:r>
              <a:rPr lang="en-US" sz="1800" dirty="0" smtClean="0"/>
              <a:t>Solve the task using the knowledge you currently have about computer vision, if any.</a:t>
            </a:r>
          </a:p>
          <a:p>
            <a:r>
              <a:rPr lang="en-US" sz="1800" dirty="0" smtClean="0"/>
              <a:t>What are the challenges? What is easy?</a:t>
            </a:r>
          </a:p>
          <a:p>
            <a:r>
              <a:rPr lang="en-US" sz="1800" dirty="0" smtClean="0"/>
              <a:t>Discuss for 5 minutes.</a:t>
            </a:r>
          </a:p>
        </p:txBody>
      </p:sp>
      <p:grpSp>
        <p:nvGrpSpPr>
          <p:cNvPr id="10" name="Group 9"/>
          <p:cNvGrpSpPr/>
          <p:nvPr/>
        </p:nvGrpSpPr>
        <p:grpSpPr>
          <a:xfrm>
            <a:off x="54926" y="1395186"/>
            <a:ext cx="9034148" cy="5084814"/>
            <a:chOff x="0" y="1395186"/>
            <a:chExt cx="9034148" cy="5084814"/>
          </a:xfrm>
        </p:grpSpPr>
        <p:pic>
          <p:nvPicPr>
            <p:cNvPr id="7" name="Picture 6"/>
            <p:cNvPicPr>
              <a:picLocks noChangeAspect="1"/>
            </p:cNvPicPr>
            <p:nvPr/>
          </p:nvPicPr>
          <p:blipFill>
            <a:blip r:embed="rId3"/>
            <a:stretch>
              <a:fillRect/>
            </a:stretch>
          </p:blipFill>
          <p:spPr>
            <a:xfrm>
              <a:off x="4516577" y="1395186"/>
              <a:ext cx="4517571" cy="2542127"/>
            </a:xfrm>
            <a:prstGeom prst="rect">
              <a:avLst/>
            </a:prstGeom>
          </p:spPr>
        </p:pic>
        <p:pic>
          <p:nvPicPr>
            <p:cNvPr id="8" name="Picture 7"/>
            <p:cNvPicPr>
              <a:picLocks noChangeAspect="1"/>
            </p:cNvPicPr>
            <p:nvPr/>
          </p:nvPicPr>
          <p:blipFill>
            <a:blip r:embed="rId4"/>
            <a:stretch>
              <a:fillRect/>
            </a:stretch>
          </p:blipFill>
          <p:spPr>
            <a:xfrm>
              <a:off x="4516577" y="3937873"/>
              <a:ext cx="4517571" cy="2542127"/>
            </a:xfrm>
            <a:prstGeom prst="rect">
              <a:avLst/>
            </a:prstGeom>
          </p:spPr>
        </p:pic>
        <p:pic>
          <p:nvPicPr>
            <p:cNvPr id="9" name="Picture 8"/>
            <p:cNvPicPr>
              <a:picLocks noChangeAspect="1"/>
            </p:cNvPicPr>
            <p:nvPr/>
          </p:nvPicPr>
          <p:blipFill>
            <a:blip r:embed="rId5"/>
            <a:stretch>
              <a:fillRect/>
            </a:stretch>
          </p:blipFill>
          <p:spPr>
            <a:xfrm>
              <a:off x="0" y="3937873"/>
              <a:ext cx="4516577" cy="2541567"/>
            </a:xfrm>
            <a:prstGeom prst="rect">
              <a:avLst/>
            </a:prstGeom>
          </p:spPr>
        </p:pic>
      </p:grpSp>
      <p:sp>
        <p:nvSpPr>
          <p:cNvPr id="11" name="TextBox 10"/>
          <p:cNvSpPr txBox="1"/>
          <p:nvPr/>
        </p:nvSpPr>
        <p:spPr>
          <a:xfrm>
            <a:off x="4571503" y="3598759"/>
            <a:ext cx="1677863" cy="338554"/>
          </a:xfrm>
          <a:prstGeom prst="rect">
            <a:avLst/>
          </a:prstGeom>
          <a:noFill/>
        </p:spPr>
        <p:txBody>
          <a:bodyPr wrap="none" rtlCol="0">
            <a:spAutoFit/>
          </a:bodyPr>
          <a:lstStyle/>
          <a:p>
            <a:r>
              <a:rPr lang="en-US" sz="1600" b="1" dirty="0" smtClean="0">
                <a:solidFill>
                  <a:schemeClr val="bg1"/>
                </a:solidFill>
              </a:rPr>
              <a:t>Lane Following</a:t>
            </a:r>
            <a:endParaRPr lang="en-US" sz="1600" b="1" dirty="0">
              <a:solidFill>
                <a:schemeClr val="bg1"/>
              </a:solidFill>
            </a:endParaRPr>
          </a:p>
        </p:txBody>
      </p:sp>
      <p:sp>
        <p:nvSpPr>
          <p:cNvPr id="13" name="TextBox 12"/>
          <p:cNvSpPr txBox="1"/>
          <p:nvPr/>
        </p:nvSpPr>
        <p:spPr>
          <a:xfrm>
            <a:off x="4571503" y="6121242"/>
            <a:ext cx="2340705" cy="338554"/>
          </a:xfrm>
          <a:prstGeom prst="rect">
            <a:avLst/>
          </a:prstGeom>
          <a:noFill/>
        </p:spPr>
        <p:txBody>
          <a:bodyPr wrap="none" rtlCol="0">
            <a:spAutoFit/>
          </a:bodyPr>
          <a:lstStyle/>
          <a:p>
            <a:r>
              <a:rPr lang="en-US" sz="1600" b="1" dirty="0" smtClean="0">
                <a:solidFill>
                  <a:schemeClr val="bg1"/>
                </a:solidFill>
              </a:rPr>
              <a:t>Intersection Detection</a:t>
            </a:r>
            <a:endParaRPr lang="en-US" sz="1600" b="1" dirty="0">
              <a:solidFill>
                <a:schemeClr val="bg1"/>
              </a:solidFill>
            </a:endParaRPr>
          </a:p>
        </p:txBody>
      </p:sp>
      <p:sp>
        <p:nvSpPr>
          <p:cNvPr id="14" name="TextBox 13"/>
          <p:cNvSpPr txBox="1"/>
          <p:nvPr/>
        </p:nvSpPr>
        <p:spPr>
          <a:xfrm>
            <a:off x="54926" y="6121242"/>
            <a:ext cx="2313454" cy="338554"/>
          </a:xfrm>
          <a:prstGeom prst="rect">
            <a:avLst/>
          </a:prstGeom>
          <a:noFill/>
        </p:spPr>
        <p:txBody>
          <a:bodyPr wrap="none" rtlCol="0">
            <a:spAutoFit/>
          </a:bodyPr>
          <a:lstStyle/>
          <a:p>
            <a:r>
              <a:rPr lang="en-US" sz="1600" b="1" dirty="0" smtClean="0">
                <a:solidFill>
                  <a:schemeClr val="bg1"/>
                </a:solidFill>
              </a:rPr>
              <a:t>Pedestrian Avoidance</a:t>
            </a:r>
            <a:endParaRPr lang="en-US" sz="1600" b="1" dirty="0">
              <a:solidFill>
                <a:schemeClr val="bg1"/>
              </a:solidFill>
            </a:endParaRPr>
          </a:p>
        </p:txBody>
      </p:sp>
      <p:sp>
        <p:nvSpPr>
          <p:cNvPr id="17" name="Slide Number Placeholder 16"/>
          <p:cNvSpPr>
            <a:spLocks noGrp="1"/>
          </p:cNvSpPr>
          <p:nvPr>
            <p:ph type="sldNum" sz="quarter" idx="12"/>
          </p:nvPr>
        </p:nvSpPr>
        <p:spPr/>
        <p:txBody>
          <a:bodyPr/>
          <a:lstStyle/>
          <a:p>
            <a:fld id="{7F2C8DE1-5B0B-DD4F-89A9-EF10D4F882EF}" type="slidenum">
              <a:rPr lang="en-US" smtClean="0"/>
              <a:t>3</a:t>
            </a:fld>
            <a:endParaRPr lang="en-US"/>
          </a:p>
        </p:txBody>
      </p:sp>
    </p:spTree>
    <p:extLst>
      <p:ext uri="{BB962C8B-B14F-4D97-AF65-F5344CB8AC3E}">
        <p14:creationId xmlns:p14="http://schemas.microsoft.com/office/powerpoint/2010/main" val="32765238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ea typeface="ＭＳ Ｐゴシック" charset="0"/>
              </a:rPr>
              <a:t>How a </a:t>
            </a:r>
            <a:r>
              <a:rPr lang="en-US" dirty="0" smtClean="0">
                <a:ea typeface="ＭＳ Ｐゴシック" charset="0"/>
              </a:rPr>
              <a:t>camera lens focuses</a:t>
            </a:r>
            <a:endParaRPr lang="en-US" dirty="0">
              <a:ea typeface="ＭＳ Ｐゴシック" charset="0"/>
            </a:endParaRPr>
          </a:p>
        </p:txBody>
      </p:sp>
      <p:sp>
        <p:nvSpPr>
          <p:cNvPr id="8195" name="Rectangle 3"/>
          <p:cNvSpPr>
            <a:spLocks noGrp="1" noChangeArrowheads="1"/>
          </p:cNvSpPr>
          <p:nvPr>
            <p:ph idx="1"/>
          </p:nvPr>
        </p:nvSpPr>
        <p:spPr/>
        <p:txBody>
          <a:bodyPr/>
          <a:lstStyle/>
          <a:p>
            <a:pPr>
              <a:lnSpc>
                <a:spcPct val="85000"/>
              </a:lnSpc>
              <a:spcBef>
                <a:spcPct val="15000"/>
              </a:spcBef>
            </a:pPr>
            <a:r>
              <a:rPr lang="en-US" dirty="0">
                <a:ea typeface="ＭＳ Ｐゴシック" charset="0"/>
              </a:rPr>
              <a:t>A </a:t>
            </a:r>
            <a:r>
              <a:rPr lang="en-US" dirty="0" smtClean="0">
                <a:ea typeface="ＭＳ Ｐゴシック" charset="0"/>
              </a:rPr>
              <a:t>typical </a:t>
            </a:r>
            <a:r>
              <a:rPr lang="en-US" b="1" dirty="0" smtClean="0">
                <a:solidFill>
                  <a:srgbClr val="000000"/>
                </a:solidFill>
                <a:ea typeface="ＭＳ Ｐゴシック" charset="0"/>
              </a:rPr>
              <a:t>camera</a:t>
            </a:r>
            <a:r>
              <a:rPr lang="en-US" dirty="0" smtClean="0">
                <a:ea typeface="ＭＳ Ｐゴシック" charset="0"/>
              </a:rPr>
              <a:t> </a:t>
            </a:r>
            <a:r>
              <a:rPr lang="en-US" dirty="0">
                <a:ea typeface="ＭＳ Ｐゴシック" charset="0"/>
              </a:rPr>
              <a:t>is focused by changing the </a:t>
            </a:r>
            <a:r>
              <a:rPr lang="en-US" b="1" dirty="0" smtClean="0">
                <a:solidFill>
                  <a:srgbClr val="000000"/>
                </a:solidFill>
                <a:ea typeface="ＭＳ Ｐゴシック" charset="0"/>
              </a:rPr>
              <a:t>distance</a:t>
            </a:r>
            <a:r>
              <a:rPr lang="en-US" dirty="0" smtClean="0">
                <a:solidFill>
                  <a:srgbClr val="000000"/>
                </a:solidFill>
                <a:ea typeface="ＭＳ Ｐゴシック" charset="0"/>
              </a:rPr>
              <a:t>,</a:t>
            </a:r>
            <a:r>
              <a:rPr lang="en-US" b="1" dirty="0" smtClean="0">
                <a:solidFill>
                  <a:srgbClr val="000000"/>
                </a:solidFill>
                <a:ea typeface="ＭＳ Ｐゴシック" charset="0"/>
              </a:rPr>
              <a:t>    </a:t>
            </a:r>
            <a:r>
              <a:rPr lang="en-US" dirty="0" smtClean="0">
                <a:solidFill>
                  <a:srgbClr val="000000"/>
                </a:solidFill>
                <a:ea typeface="ＭＳ Ｐゴシック" charset="0"/>
              </a:rPr>
              <a:t>,</a:t>
            </a:r>
            <a:r>
              <a:rPr lang="en-US" dirty="0" smtClean="0">
                <a:ea typeface="ＭＳ Ｐゴシック" charset="0"/>
              </a:rPr>
              <a:t>from </a:t>
            </a:r>
            <a:r>
              <a:rPr lang="en-US" dirty="0">
                <a:ea typeface="ＭＳ Ｐゴシック" charset="0"/>
              </a:rPr>
              <a:t>the lens to the image at the back on the </a:t>
            </a:r>
            <a:r>
              <a:rPr lang="en-US" dirty="0" smtClean="0">
                <a:ea typeface="ＭＳ Ｐゴシック" charset="0"/>
              </a:rPr>
              <a:t>CCD </a:t>
            </a:r>
            <a:r>
              <a:rPr lang="en-US" dirty="0">
                <a:ea typeface="ＭＳ Ｐゴシック" charset="0"/>
              </a:rPr>
              <a:t>as the distance to the object, </a:t>
            </a:r>
            <a:r>
              <a:rPr lang="en-US" i="1" dirty="0">
                <a:solidFill>
                  <a:srgbClr val="FFFF00"/>
                </a:solidFill>
                <a:ea typeface="ＭＳ Ｐゴシック" charset="0"/>
              </a:rPr>
              <a:t> </a:t>
            </a:r>
            <a:r>
              <a:rPr lang="en-US" i="1" dirty="0" smtClean="0">
                <a:solidFill>
                  <a:srgbClr val="FFFF00"/>
                </a:solidFill>
                <a:ea typeface="ＭＳ Ｐゴシック" charset="0"/>
              </a:rPr>
              <a:t>   </a:t>
            </a:r>
            <a:r>
              <a:rPr lang="en-US" dirty="0" smtClean="0">
                <a:ea typeface="ＭＳ Ｐゴシック" charset="0"/>
              </a:rPr>
              <a:t>, </a:t>
            </a:r>
            <a:r>
              <a:rPr lang="en-US" dirty="0">
                <a:ea typeface="ＭＳ Ｐゴシック" charset="0"/>
              </a:rPr>
              <a:t>changes.</a:t>
            </a:r>
          </a:p>
          <a:p>
            <a:pPr>
              <a:lnSpc>
                <a:spcPct val="85000"/>
              </a:lnSpc>
              <a:spcBef>
                <a:spcPct val="15000"/>
              </a:spcBef>
            </a:pPr>
            <a:endParaRPr lang="en-US" sz="2400" dirty="0">
              <a:ea typeface="ＭＳ Ｐゴシック" charset="0"/>
            </a:endParaRPr>
          </a:p>
          <a:p>
            <a:pPr>
              <a:lnSpc>
                <a:spcPct val="85000"/>
              </a:lnSpc>
              <a:spcBef>
                <a:spcPct val="15000"/>
              </a:spcBef>
            </a:pPr>
            <a:endParaRPr lang="en-US" dirty="0">
              <a:ea typeface="ＭＳ Ｐゴシック" charset="0"/>
            </a:endParaRPr>
          </a:p>
        </p:txBody>
      </p:sp>
      <p:sp>
        <p:nvSpPr>
          <p:cNvPr id="8196" name="TextBox 1"/>
          <p:cNvSpPr txBox="1">
            <a:spLocks noChangeArrowheads="1"/>
          </p:cNvSpPr>
          <p:nvPr/>
        </p:nvSpPr>
        <p:spPr bwMode="auto">
          <a:xfrm>
            <a:off x="5987998" y="2534216"/>
            <a:ext cx="280196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dirty="0">
                <a:solidFill>
                  <a:srgbClr val="000000"/>
                </a:solidFill>
                <a:latin typeface="+mn-lt"/>
              </a:rPr>
              <a:t>Focal length (fixed)</a:t>
            </a:r>
          </a:p>
        </p:txBody>
      </p:sp>
      <p:cxnSp>
        <p:nvCxnSpPr>
          <p:cNvPr id="8197" name="Straight Arrow Connector 3"/>
          <p:cNvCxnSpPr>
            <a:cxnSpLocks noChangeShapeType="1"/>
          </p:cNvCxnSpPr>
          <p:nvPr/>
        </p:nvCxnSpPr>
        <p:spPr bwMode="auto">
          <a:xfrm flipH="1">
            <a:off x="6285540" y="3139961"/>
            <a:ext cx="1030287" cy="874712"/>
          </a:xfrm>
          <a:prstGeom prst="straightConnector1">
            <a:avLst/>
          </a:prstGeom>
          <a:noFill/>
          <a:ln w="25400">
            <a:solidFill>
              <a:schemeClr val="tx1"/>
            </a:solidFill>
            <a:round/>
            <a:headEnd/>
            <a:tailEnd type="arrow" w="med" len="med"/>
          </a:ln>
        </p:spPr>
      </p:cxnSp>
      <p:sp>
        <p:nvSpPr>
          <p:cNvPr id="8199" name="TextBox 27"/>
          <p:cNvSpPr txBox="1">
            <a:spLocks noChangeArrowheads="1"/>
          </p:cNvSpPr>
          <p:nvPr/>
        </p:nvSpPr>
        <p:spPr bwMode="auto">
          <a:xfrm>
            <a:off x="209271" y="2874848"/>
            <a:ext cx="230604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dirty="0">
                <a:solidFill>
                  <a:srgbClr val="000000"/>
                </a:solidFill>
                <a:latin typeface="+mn-lt"/>
              </a:rPr>
              <a:t>Object distance </a:t>
            </a:r>
          </a:p>
          <a:p>
            <a:r>
              <a:rPr lang="en-US" sz="2400" dirty="0">
                <a:solidFill>
                  <a:srgbClr val="000000"/>
                </a:solidFill>
                <a:latin typeface="+mn-lt"/>
              </a:rPr>
              <a:t>(varies)</a:t>
            </a:r>
          </a:p>
        </p:txBody>
      </p:sp>
      <p:cxnSp>
        <p:nvCxnSpPr>
          <p:cNvPr id="8200" name="Straight Arrow Connector 28"/>
          <p:cNvCxnSpPr>
            <a:cxnSpLocks noChangeShapeType="1"/>
          </p:cNvCxnSpPr>
          <p:nvPr/>
        </p:nvCxnSpPr>
        <p:spPr bwMode="auto">
          <a:xfrm>
            <a:off x="1573468" y="3416980"/>
            <a:ext cx="1374775" cy="576262"/>
          </a:xfrm>
          <a:prstGeom prst="straightConnector1">
            <a:avLst/>
          </a:prstGeom>
          <a:noFill/>
          <a:ln w="25400">
            <a:solidFill>
              <a:schemeClr val="tx1"/>
            </a:solidFill>
            <a:round/>
            <a:headEnd/>
            <a:tailEnd type="arrow" w="med" len="med"/>
          </a:ln>
        </p:spPr>
      </p:cxnSp>
      <p:sp>
        <p:nvSpPr>
          <p:cNvPr id="8201" name="TextBox 29"/>
          <p:cNvSpPr txBox="1">
            <a:spLocks noChangeArrowheads="1"/>
          </p:cNvSpPr>
          <p:nvPr/>
        </p:nvSpPr>
        <p:spPr bwMode="auto">
          <a:xfrm>
            <a:off x="2703315" y="5005273"/>
            <a:ext cx="4393067" cy="1200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dirty="0">
                <a:solidFill>
                  <a:srgbClr val="000000"/>
                </a:solidFill>
                <a:latin typeface="+mn-lt"/>
              </a:rPr>
              <a:t>Image distance</a:t>
            </a:r>
          </a:p>
          <a:p>
            <a:r>
              <a:rPr lang="en-US" sz="2400" dirty="0">
                <a:solidFill>
                  <a:srgbClr val="000000"/>
                </a:solidFill>
                <a:latin typeface="+mn-lt"/>
              </a:rPr>
              <a:t>(changes to satisfy equation when </a:t>
            </a:r>
            <a:r>
              <a:rPr lang="en-US" sz="2400" dirty="0">
                <a:solidFill>
                  <a:srgbClr val="000000"/>
                </a:solidFill>
                <a:latin typeface="+mn-lt"/>
                <a:cs typeface="Times" charset="0"/>
              </a:rPr>
              <a:t> </a:t>
            </a:r>
            <a:r>
              <a:rPr lang="en-US" sz="2400" dirty="0" smtClean="0">
                <a:solidFill>
                  <a:srgbClr val="000000"/>
                </a:solidFill>
                <a:latin typeface="+mn-lt"/>
                <a:cs typeface="Times" charset="0"/>
              </a:rPr>
              <a:t>     </a:t>
            </a:r>
            <a:r>
              <a:rPr lang="en-US" sz="2400" dirty="0" smtClean="0">
                <a:solidFill>
                  <a:srgbClr val="000000"/>
                </a:solidFill>
                <a:latin typeface="+mn-lt"/>
              </a:rPr>
              <a:t>changes</a:t>
            </a:r>
            <a:r>
              <a:rPr lang="en-US" sz="2400" dirty="0">
                <a:solidFill>
                  <a:srgbClr val="000000"/>
                </a:solidFill>
                <a:latin typeface="+mn-lt"/>
              </a:rPr>
              <a:t>)</a:t>
            </a:r>
          </a:p>
        </p:txBody>
      </p:sp>
      <p:cxnSp>
        <p:nvCxnSpPr>
          <p:cNvPr id="8202" name="Straight Arrow Connector 30"/>
          <p:cNvCxnSpPr>
            <a:cxnSpLocks noChangeShapeType="1"/>
          </p:cNvCxnSpPr>
          <p:nvPr/>
        </p:nvCxnSpPr>
        <p:spPr bwMode="auto">
          <a:xfrm flipV="1">
            <a:off x="4330700" y="4474369"/>
            <a:ext cx="330200" cy="658812"/>
          </a:xfrm>
          <a:prstGeom prst="straightConnector1">
            <a:avLst/>
          </a:prstGeom>
          <a:noFill/>
          <a:ln w="25400">
            <a:solidFill>
              <a:schemeClr val="tx1"/>
            </a:solidFill>
            <a:round/>
            <a:headEnd/>
            <a:tailEnd type="arrow" w="med" len="med"/>
          </a:ln>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243" y="3378540"/>
            <a:ext cx="3337297" cy="1095829"/>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5070" y="5818939"/>
            <a:ext cx="490763" cy="386662"/>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277" y="1055553"/>
            <a:ext cx="368300" cy="330200"/>
          </a:xfrm>
          <a:prstGeom prst="rect">
            <a:avLst/>
          </a:prstGeom>
        </p:spPr>
      </p:pic>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5354" y="1748820"/>
            <a:ext cx="410194" cy="323183"/>
          </a:xfrm>
          <a:prstGeom prst="rect">
            <a:avLst/>
          </a:prstGeom>
        </p:spPr>
      </p:pic>
      <p:sp>
        <p:nvSpPr>
          <p:cNvPr id="16"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7" name="Slide Number Placeholder 6"/>
          <p:cNvSpPr>
            <a:spLocks noGrp="1"/>
          </p:cNvSpPr>
          <p:nvPr>
            <p:ph type="sldNum" sz="quarter" idx="12"/>
          </p:nvPr>
        </p:nvSpPr>
        <p:spPr/>
        <p:txBody>
          <a:bodyPr/>
          <a:lstStyle/>
          <a:p>
            <a:fld id="{7F2C8DE1-5B0B-DD4F-89A9-EF10D4F882EF}" type="slidenum">
              <a:rPr lang="en-US" smtClean="0"/>
              <a:t>30</a:t>
            </a:fld>
            <a:endParaRPr lang="en-US"/>
          </a:p>
        </p:txBody>
      </p:sp>
    </p:spTree>
    <p:extLst>
      <p:ext uri="{BB962C8B-B14F-4D97-AF65-F5344CB8AC3E}">
        <p14:creationId xmlns:p14="http://schemas.microsoft.com/office/powerpoint/2010/main" val="1561867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ea typeface="ＭＳ Ｐゴシック" charset="0"/>
              </a:rPr>
              <a:t>How </a:t>
            </a:r>
            <a:r>
              <a:rPr lang="en-US" dirty="0" smtClean="0">
                <a:ea typeface="ＭＳ Ｐゴシック" charset="0"/>
              </a:rPr>
              <a:t>a human eye focuses</a:t>
            </a:r>
            <a:endParaRPr lang="en-US" dirty="0">
              <a:ea typeface="ＭＳ Ｐゴシック" charset="0"/>
            </a:endParaRPr>
          </a:p>
        </p:txBody>
      </p:sp>
      <p:sp>
        <p:nvSpPr>
          <p:cNvPr id="8195" name="Rectangle 3"/>
          <p:cNvSpPr>
            <a:spLocks noGrp="1" noChangeArrowheads="1"/>
          </p:cNvSpPr>
          <p:nvPr>
            <p:ph idx="1"/>
          </p:nvPr>
        </p:nvSpPr>
        <p:spPr/>
        <p:txBody>
          <a:bodyPr/>
          <a:lstStyle/>
          <a:p>
            <a:pPr>
              <a:lnSpc>
                <a:spcPct val="85000"/>
              </a:lnSpc>
              <a:spcBef>
                <a:spcPct val="15000"/>
              </a:spcBef>
            </a:pPr>
            <a:r>
              <a:rPr lang="en-US" dirty="0" smtClean="0">
                <a:ea typeface="ＭＳ Ｐゴシック" charset="0"/>
              </a:rPr>
              <a:t>The </a:t>
            </a:r>
            <a:r>
              <a:rPr lang="en-US" b="1" dirty="0" err="1" smtClean="0">
                <a:solidFill>
                  <a:srgbClr val="000000"/>
                </a:solidFill>
                <a:ea typeface="ＭＳ Ｐゴシック" charset="0"/>
              </a:rPr>
              <a:t>eyelens</a:t>
            </a:r>
            <a:r>
              <a:rPr lang="en-US" b="1" dirty="0" smtClean="0">
                <a:solidFill>
                  <a:srgbClr val="000000"/>
                </a:solidFill>
                <a:ea typeface="ＭＳ Ｐゴシック" charset="0"/>
              </a:rPr>
              <a:t> </a:t>
            </a:r>
            <a:r>
              <a:rPr lang="en-US" dirty="0" smtClean="0">
                <a:ea typeface="ＭＳ Ｐゴシック" charset="0"/>
              </a:rPr>
              <a:t>is a fixed distance,     , from the retina at the back of the eyeball where the image is created.</a:t>
            </a:r>
          </a:p>
          <a:p>
            <a:pPr>
              <a:lnSpc>
                <a:spcPct val="85000"/>
              </a:lnSpc>
              <a:spcBef>
                <a:spcPct val="15000"/>
              </a:spcBef>
            </a:pPr>
            <a:endParaRPr lang="en-US" sz="2400" dirty="0">
              <a:ea typeface="ＭＳ Ｐゴシック" charset="0"/>
            </a:endParaRPr>
          </a:p>
          <a:p>
            <a:pPr>
              <a:lnSpc>
                <a:spcPct val="85000"/>
              </a:lnSpc>
              <a:spcBef>
                <a:spcPct val="15000"/>
              </a:spcBef>
            </a:pPr>
            <a:endParaRPr lang="en-US" dirty="0">
              <a:ea typeface="ＭＳ Ｐゴシック" charset="0"/>
            </a:endParaRPr>
          </a:p>
        </p:txBody>
      </p:sp>
      <p:sp>
        <p:nvSpPr>
          <p:cNvPr id="8196" name="TextBox 1"/>
          <p:cNvSpPr txBox="1">
            <a:spLocks noChangeArrowheads="1"/>
          </p:cNvSpPr>
          <p:nvPr/>
        </p:nvSpPr>
        <p:spPr bwMode="auto">
          <a:xfrm>
            <a:off x="5397500" y="2303383"/>
            <a:ext cx="337457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dirty="0">
                <a:solidFill>
                  <a:srgbClr val="000000"/>
                </a:solidFill>
                <a:latin typeface="+mn-lt"/>
              </a:rPr>
              <a:t>Focal length </a:t>
            </a:r>
            <a:r>
              <a:rPr lang="en-US" sz="2400" dirty="0" smtClean="0">
                <a:solidFill>
                  <a:srgbClr val="000000"/>
                </a:solidFill>
                <a:latin typeface="+mn-lt"/>
              </a:rPr>
              <a:t>(changes to satisfy the equation)</a:t>
            </a:r>
            <a:endParaRPr lang="en-US" sz="2400" dirty="0">
              <a:solidFill>
                <a:srgbClr val="000000"/>
              </a:solidFill>
              <a:latin typeface="+mn-lt"/>
            </a:endParaRPr>
          </a:p>
        </p:txBody>
      </p:sp>
      <p:cxnSp>
        <p:nvCxnSpPr>
          <p:cNvPr id="8197" name="Straight Arrow Connector 3"/>
          <p:cNvCxnSpPr>
            <a:cxnSpLocks noChangeShapeType="1"/>
          </p:cNvCxnSpPr>
          <p:nvPr/>
        </p:nvCxnSpPr>
        <p:spPr bwMode="auto">
          <a:xfrm flipH="1">
            <a:off x="6285540" y="3139961"/>
            <a:ext cx="1030287" cy="874712"/>
          </a:xfrm>
          <a:prstGeom prst="straightConnector1">
            <a:avLst/>
          </a:prstGeom>
          <a:noFill/>
          <a:ln w="25400">
            <a:solidFill>
              <a:schemeClr val="tx1"/>
            </a:solidFill>
            <a:round/>
            <a:headEnd/>
            <a:tailEnd type="arrow" w="med" len="med"/>
          </a:ln>
        </p:spPr>
      </p:cxnSp>
      <p:sp>
        <p:nvSpPr>
          <p:cNvPr id="8199" name="TextBox 27"/>
          <p:cNvSpPr txBox="1">
            <a:spLocks noChangeArrowheads="1"/>
          </p:cNvSpPr>
          <p:nvPr/>
        </p:nvSpPr>
        <p:spPr bwMode="auto">
          <a:xfrm>
            <a:off x="209271" y="2874848"/>
            <a:ext cx="230604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dirty="0">
                <a:solidFill>
                  <a:srgbClr val="000000"/>
                </a:solidFill>
                <a:latin typeface="+mn-lt"/>
              </a:rPr>
              <a:t>Object distance </a:t>
            </a:r>
          </a:p>
          <a:p>
            <a:r>
              <a:rPr lang="en-US" sz="2400" dirty="0">
                <a:solidFill>
                  <a:srgbClr val="000000"/>
                </a:solidFill>
                <a:latin typeface="+mn-lt"/>
              </a:rPr>
              <a:t>(varies)</a:t>
            </a:r>
          </a:p>
        </p:txBody>
      </p:sp>
      <p:cxnSp>
        <p:nvCxnSpPr>
          <p:cNvPr id="8200" name="Straight Arrow Connector 28"/>
          <p:cNvCxnSpPr>
            <a:cxnSpLocks noChangeShapeType="1"/>
          </p:cNvCxnSpPr>
          <p:nvPr/>
        </p:nvCxnSpPr>
        <p:spPr bwMode="auto">
          <a:xfrm>
            <a:off x="1573468" y="3416980"/>
            <a:ext cx="1374775" cy="576262"/>
          </a:xfrm>
          <a:prstGeom prst="straightConnector1">
            <a:avLst/>
          </a:prstGeom>
          <a:noFill/>
          <a:ln w="25400">
            <a:solidFill>
              <a:schemeClr val="tx1"/>
            </a:solidFill>
            <a:round/>
            <a:headEnd/>
            <a:tailEnd type="arrow" w="med" len="med"/>
          </a:ln>
        </p:spPr>
      </p:cxnSp>
      <p:sp>
        <p:nvSpPr>
          <p:cNvPr id="8201" name="TextBox 29"/>
          <p:cNvSpPr txBox="1">
            <a:spLocks noChangeArrowheads="1"/>
          </p:cNvSpPr>
          <p:nvPr/>
        </p:nvSpPr>
        <p:spPr bwMode="auto">
          <a:xfrm>
            <a:off x="2703315" y="5005273"/>
            <a:ext cx="439306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dirty="0">
                <a:solidFill>
                  <a:srgbClr val="000000"/>
                </a:solidFill>
                <a:latin typeface="+mn-lt"/>
              </a:rPr>
              <a:t>Image </a:t>
            </a:r>
            <a:r>
              <a:rPr lang="en-US" sz="2400" dirty="0" smtClean="0">
                <a:solidFill>
                  <a:srgbClr val="000000"/>
                </a:solidFill>
                <a:latin typeface="+mn-lt"/>
              </a:rPr>
              <a:t>distance (fixed)</a:t>
            </a:r>
            <a:endParaRPr lang="en-US" sz="2400" dirty="0">
              <a:solidFill>
                <a:srgbClr val="000000"/>
              </a:solidFill>
              <a:latin typeface="+mn-lt"/>
            </a:endParaRPr>
          </a:p>
        </p:txBody>
      </p:sp>
      <p:cxnSp>
        <p:nvCxnSpPr>
          <p:cNvPr id="8202" name="Straight Arrow Connector 30"/>
          <p:cNvCxnSpPr>
            <a:cxnSpLocks noChangeShapeType="1"/>
          </p:cNvCxnSpPr>
          <p:nvPr/>
        </p:nvCxnSpPr>
        <p:spPr bwMode="auto">
          <a:xfrm flipV="1">
            <a:off x="4330700" y="4474369"/>
            <a:ext cx="330200" cy="658812"/>
          </a:xfrm>
          <a:prstGeom prst="straightConnector1">
            <a:avLst/>
          </a:prstGeom>
          <a:noFill/>
          <a:ln w="25400">
            <a:solidFill>
              <a:schemeClr val="tx1"/>
            </a:solidFill>
            <a:round/>
            <a:headEnd/>
            <a:tailEnd type="arrow" w="med" len="med"/>
          </a:ln>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243" y="3378540"/>
            <a:ext cx="3337297" cy="1095829"/>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141184"/>
            <a:ext cx="368300" cy="330200"/>
          </a:xfrm>
          <a:prstGeom prst="rect">
            <a:avLst/>
          </a:prstGeom>
        </p:spPr>
      </p:pic>
      <p:sp>
        <p:nvSpPr>
          <p:cNvPr id="16"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7" name="Slide Number Placeholder 6"/>
          <p:cNvSpPr>
            <a:spLocks noGrp="1"/>
          </p:cNvSpPr>
          <p:nvPr>
            <p:ph type="sldNum" sz="quarter" idx="12"/>
          </p:nvPr>
        </p:nvSpPr>
        <p:spPr/>
        <p:txBody>
          <a:bodyPr/>
          <a:lstStyle/>
          <a:p>
            <a:fld id="{7F2C8DE1-5B0B-DD4F-89A9-EF10D4F882EF}" type="slidenum">
              <a:rPr lang="en-US" smtClean="0"/>
              <a:t>31</a:t>
            </a:fld>
            <a:endParaRPr lang="en-US"/>
          </a:p>
        </p:txBody>
      </p:sp>
    </p:spTree>
    <p:extLst>
      <p:ext uri="{BB962C8B-B14F-4D97-AF65-F5344CB8AC3E}">
        <p14:creationId xmlns:p14="http://schemas.microsoft.com/office/powerpoint/2010/main" val="21954758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4"/>
          <p:cNvSpPr>
            <a:spLocks noGrp="1"/>
          </p:cNvSpPr>
          <p:nvPr>
            <p:ph type="title"/>
          </p:nvPr>
        </p:nvSpPr>
        <p:spPr/>
        <p:txBody>
          <a:bodyPr/>
          <a:lstStyle/>
          <a:p>
            <a:r>
              <a:rPr lang="en-US" dirty="0" err="1">
                <a:ea typeface="ＭＳ Ｐゴシック" charset="0"/>
              </a:rPr>
              <a:t>Eyelens</a:t>
            </a:r>
            <a:r>
              <a:rPr lang="en-US" dirty="0">
                <a:ea typeface="ＭＳ Ｐゴシック" charset="0"/>
              </a:rPr>
              <a:t>: focusing and accommodation</a:t>
            </a:r>
          </a:p>
        </p:txBody>
      </p:sp>
      <p:sp>
        <p:nvSpPr>
          <p:cNvPr id="10243" name="Content Placeholder 5"/>
          <p:cNvSpPr>
            <a:spLocks noGrp="1"/>
          </p:cNvSpPr>
          <p:nvPr>
            <p:ph idx="1"/>
          </p:nvPr>
        </p:nvSpPr>
        <p:spPr>
          <a:xfrm>
            <a:off x="209271" y="955767"/>
            <a:ext cx="8725458" cy="5276056"/>
          </a:xfrm>
        </p:spPr>
        <p:txBody>
          <a:bodyPr/>
          <a:lstStyle/>
          <a:p>
            <a:r>
              <a:rPr lang="en-US" dirty="0">
                <a:ea typeface="ＭＳ Ｐゴシック" charset="0"/>
              </a:rPr>
              <a:t>The </a:t>
            </a:r>
            <a:r>
              <a:rPr lang="en-US" dirty="0" err="1">
                <a:ea typeface="ＭＳ Ｐゴシック" charset="0"/>
              </a:rPr>
              <a:t>eyelens</a:t>
            </a:r>
            <a:r>
              <a:rPr lang="en-US" dirty="0">
                <a:ea typeface="ＭＳ Ｐゴシック" charset="0"/>
              </a:rPr>
              <a:t> changes its focal length by changing its shape. Ligaments pull on the lens to change the amount of </a:t>
            </a:r>
            <a:r>
              <a:rPr lang="ja-JP" altLang="en-US" dirty="0">
                <a:ea typeface="ＭＳ Ｐゴシック" charset="0"/>
              </a:rPr>
              <a:t>“</a:t>
            </a:r>
            <a:r>
              <a:rPr lang="en-US" dirty="0">
                <a:ea typeface="ＭＳ Ｐゴシック" charset="0"/>
              </a:rPr>
              <a:t>bulge</a:t>
            </a:r>
            <a:r>
              <a:rPr lang="ja-JP" altLang="en-US" dirty="0" smtClean="0">
                <a:ea typeface="ＭＳ Ｐゴシック" charset="0"/>
              </a:rPr>
              <a:t>”</a:t>
            </a:r>
            <a:r>
              <a:rPr lang="en-US" altLang="ja-JP" dirty="0" smtClean="0">
                <a:ea typeface="ＭＳ Ｐゴシック" charset="0"/>
              </a:rPr>
              <a:t>.</a:t>
            </a:r>
            <a:endParaRPr lang="en-US" dirty="0">
              <a:ea typeface="ＭＳ Ｐゴシック" charset="0"/>
            </a:endParaRPr>
          </a:p>
        </p:txBody>
      </p:sp>
      <p:pic>
        <p:nvPicPr>
          <p:cNvPr id="10244" name="Picture 2" descr="http://www.dartmouth.edu/~rpsmith/len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887" y="1821543"/>
            <a:ext cx="6757586" cy="22335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5" name="Picture 4" descr="http://www.daviddarling.info/images/ciliary_muscle.gif"/>
          <p:cNvPicPr>
            <a:picLocks noChangeAspect="1" noChangeArrowheads="1"/>
          </p:cNvPicPr>
          <p:nvPr/>
        </p:nvPicPr>
        <p:blipFill>
          <a:blip r:embed="rId4">
            <a:extLst>
              <a:ext uri="{28A0092B-C50C-407E-A947-70E740481C1C}">
                <a14:useLocalDpi xmlns:a14="http://schemas.microsoft.com/office/drawing/2010/main" val="0"/>
              </a:ext>
            </a:extLst>
          </a:blip>
          <a:srcRect r="4530"/>
          <a:stretch>
            <a:fillRect/>
          </a:stretch>
        </p:blipFill>
        <p:spPr bwMode="auto">
          <a:xfrm>
            <a:off x="617258" y="3946654"/>
            <a:ext cx="3346956" cy="2638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4079" y="3946654"/>
            <a:ext cx="3560394" cy="2638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 name="Slide Number Placeholder 3"/>
          <p:cNvSpPr>
            <a:spLocks noGrp="1"/>
          </p:cNvSpPr>
          <p:nvPr>
            <p:ph type="sldNum" sz="quarter" idx="12"/>
          </p:nvPr>
        </p:nvSpPr>
        <p:spPr/>
        <p:txBody>
          <a:bodyPr/>
          <a:lstStyle/>
          <a:p>
            <a:fld id="{7F2C8DE1-5B0B-DD4F-89A9-EF10D4F882EF}" type="slidenum">
              <a:rPr lang="en-US" smtClean="0"/>
              <a:t>32</a:t>
            </a:fld>
            <a:endParaRPr lang="en-US"/>
          </a:p>
        </p:txBody>
      </p:sp>
    </p:spTree>
    <p:extLst>
      <p:ext uri="{BB962C8B-B14F-4D97-AF65-F5344CB8AC3E}">
        <p14:creationId xmlns:p14="http://schemas.microsoft.com/office/powerpoint/2010/main" val="433857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3565524" y="1156834"/>
            <a:ext cx="5357359" cy="542845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66" name="Title 1"/>
          <p:cNvSpPr>
            <a:spLocks noGrp="1"/>
          </p:cNvSpPr>
          <p:nvPr>
            <p:ph type="title"/>
          </p:nvPr>
        </p:nvSpPr>
        <p:spPr/>
        <p:txBody>
          <a:bodyPr/>
          <a:lstStyle/>
          <a:p>
            <a:r>
              <a:rPr lang="en-US" dirty="0" err="1">
                <a:ea typeface="ＭＳ Ｐゴシック" charset="0"/>
              </a:rPr>
              <a:t>Eyelens</a:t>
            </a:r>
            <a:r>
              <a:rPr lang="en-US" dirty="0">
                <a:ea typeface="ＭＳ Ｐゴシック" charset="0"/>
              </a:rPr>
              <a:t>: focusing and accommodation</a:t>
            </a:r>
          </a:p>
        </p:txBody>
      </p:sp>
      <p:cxnSp>
        <p:nvCxnSpPr>
          <p:cNvPr id="11267" name="Straight Connector 3"/>
          <p:cNvCxnSpPr>
            <a:cxnSpLocks noChangeShapeType="1"/>
          </p:cNvCxnSpPr>
          <p:nvPr/>
        </p:nvCxnSpPr>
        <p:spPr bwMode="auto">
          <a:xfrm>
            <a:off x="3657600" y="2649538"/>
            <a:ext cx="5181600" cy="0"/>
          </a:xfrm>
          <a:prstGeom prst="line">
            <a:avLst/>
          </a:prstGeom>
          <a:noFill/>
          <a:ln w="19050">
            <a:solidFill>
              <a:schemeClr val="bg1"/>
            </a:solidFill>
            <a:prstDash val="dash"/>
            <a:round/>
            <a:headEnd/>
            <a:tailEnd/>
          </a:ln>
        </p:spPr>
      </p:cxnSp>
      <p:grpSp>
        <p:nvGrpSpPr>
          <p:cNvPr id="11268" name="Group 4"/>
          <p:cNvGrpSpPr>
            <a:grpSpLocks/>
          </p:cNvGrpSpPr>
          <p:nvPr/>
        </p:nvGrpSpPr>
        <p:grpSpPr bwMode="auto">
          <a:xfrm>
            <a:off x="6103938" y="1766888"/>
            <a:ext cx="533400" cy="1752600"/>
            <a:chOff x="5923994" y="2057400"/>
            <a:chExt cx="801212" cy="3541485"/>
          </a:xfrm>
          <a:solidFill>
            <a:schemeClr val="accent4">
              <a:lumMod val="50000"/>
              <a:alpha val="25000"/>
            </a:schemeClr>
          </a:solidFill>
        </p:grpSpPr>
        <p:sp>
          <p:nvSpPr>
            <p:cNvPr id="6" name="Freeform 5"/>
            <p:cNvSpPr/>
            <p:nvPr/>
          </p:nvSpPr>
          <p:spPr bwMode="auto">
            <a:xfrm>
              <a:off x="6324600" y="2057400"/>
              <a:ext cx="400606" cy="3541485"/>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grp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7" name="Freeform 6"/>
            <p:cNvSpPr/>
            <p:nvPr/>
          </p:nvSpPr>
          <p:spPr bwMode="auto">
            <a:xfrm rot="10800000">
              <a:off x="5923994" y="2057400"/>
              <a:ext cx="400606" cy="3541485"/>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grp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grpSp>
      <p:sp>
        <p:nvSpPr>
          <p:cNvPr id="9" name="Oval 8"/>
          <p:cNvSpPr/>
          <p:nvPr/>
        </p:nvSpPr>
        <p:spPr bwMode="auto">
          <a:xfrm>
            <a:off x="4724400" y="2603500"/>
            <a:ext cx="92075" cy="90488"/>
          </a:xfrm>
          <a:prstGeom prst="ellipse">
            <a:avLst/>
          </a:prstGeom>
          <a:solidFill>
            <a:schemeClr val="bg1"/>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10" name="Oval 9"/>
          <p:cNvSpPr/>
          <p:nvPr/>
        </p:nvSpPr>
        <p:spPr bwMode="auto">
          <a:xfrm>
            <a:off x="7924800" y="2603500"/>
            <a:ext cx="92075" cy="90488"/>
          </a:xfrm>
          <a:prstGeom prst="ellipse">
            <a:avLst/>
          </a:prstGeom>
          <a:solidFill>
            <a:schemeClr val="bg1"/>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cxnSp>
        <p:nvCxnSpPr>
          <p:cNvPr id="11271" name="Straight Arrow Connector 11"/>
          <p:cNvCxnSpPr>
            <a:cxnSpLocks noChangeShapeType="1"/>
          </p:cNvCxnSpPr>
          <p:nvPr/>
        </p:nvCxnSpPr>
        <p:spPr bwMode="auto">
          <a:xfrm>
            <a:off x="3657600" y="2224088"/>
            <a:ext cx="2713038" cy="0"/>
          </a:xfrm>
          <a:prstGeom prst="straightConnector1">
            <a:avLst/>
          </a:prstGeom>
          <a:noFill/>
          <a:ln w="25400">
            <a:solidFill>
              <a:schemeClr val="bg1"/>
            </a:solidFill>
            <a:round/>
            <a:headEnd/>
            <a:tailEnd type="stealth" w="med" len="med"/>
          </a:ln>
        </p:spPr>
      </p:cxnSp>
      <p:cxnSp>
        <p:nvCxnSpPr>
          <p:cNvPr id="11272" name="Straight Arrow Connector 12"/>
          <p:cNvCxnSpPr>
            <a:cxnSpLocks noChangeShapeType="1"/>
          </p:cNvCxnSpPr>
          <p:nvPr/>
        </p:nvCxnSpPr>
        <p:spPr bwMode="auto">
          <a:xfrm>
            <a:off x="6370638" y="2224088"/>
            <a:ext cx="2087562" cy="555625"/>
          </a:xfrm>
          <a:prstGeom prst="straightConnector1">
            <a:avLst/>
          </a:prstGeom>
          <a:noFill/>
          <a:ln w="25400">
            <a:solidFill>
              <a:schemeClr val="bg1"/>
            </a:solidFill>
            <a:round/>
            <a:headEnd/>
            <a:tailEnd type="stealth" w="med" len="med"/>
          </a:ln>
        </p:spPr>
      </p:cxnSp>
      <p:cxnSp>
        <p:nvCxnSpPr>
          <p:cNvPr id="11273" name="Straight Arrow Connector 14"/>
          <p:cNvCxnSpPr>
            <a:cxnSpLocks noChangeShapeType="1"/>
          </p:cNvCxnSpPr>
          <p:nvPr/>
        </p:nvCxnSpPr>
        <p:spPr bwMode="auto">
          <a:xfrm>
            <a:off x="3657600" y="2986088"/>
            <a:ext cx="2713038" cy="0"/>
          </a:xfrm>
          <a:prstGeom prst="straightConnector1">
            <a:avLst/>
          </a:prstGeom>
          <a:noFill/>
          <a:ln w="25400">
            <a:solidFill>
              <a:schemeClr val="bg1"/>
            </a:solidFill>
            <a:round/>
            <a:headEnd/>
            <a:tailEnd type="stealth" w="med" len="med"/>
          </a:ln>
        </p:spPr>
      </p:cxnSp>
      <p:cxnSp>
        <p:nvCxnSpPr>
          <p:cNvPr id="11274" name="Straight Arrow Connector 15"/>
          <p:cNvCxnSpPr>
            <a:cxnSpLocks noChangeShapeType="1"/>
          </p:cNvCxnSpPr>
          <p:nvPr/>
        </p:nvCxnSpPr>
        <p:spPr bwMode="auto">
          <a:xfrm flipV="1">
            <a:off x="6380163" y="2528888"/>
            <a:ext cx="2230437" cy="457200"/>
          </a:xfrm>
          <a:prstGeom prst="straightConnector1">
            <a:avLst/>
          </a:prstGeom>
          <a:noFill/>
          <a:ln w="25400">
            <a:solidFill>
              <a:schemeClr val="bg1"/>
            </a:solidFill>
            <a:round/>
            <a:headEnd/>
            <a:tailEnd type="stealth" w="med" len="med"/>
          </a:ln>
        </p:spPr>
      </p:cxnSp>
      <p:grpSp>
        <p:nvGrpSpPr>
          <p:cNvPr id="11275" name="Group 22"/>
          <p:cNvGrpSpPr>
            <a:grpSpLocks/>
          </p:cNvGrpSpPr>
          <p:nvPr/>
        </p:nvGrpSpPr>
        <p:grpSpPr bwMode="auto">
          <a:xfrm>
            <a:off x="6005513" y="1143000"/>
            <a:ext cx="528637" cy="623888"/>
            <a:chOff x="4351901" y="1350893"/>
            <a:chExt cx="528637" cy="624636"/>
          </a:xfrm>
        </p:grpSpPr>
        <p:sp>
          <p:nvSpPr>
            <p:cNvPr id="19" name="Freeform 18"/>
            <p:cNvSpPr/>
            <p:nvPr/>
          </p:nvSpPr>
          <p:spPr bwMode="auto">
            <a:xfrm>
              <a:off x="4582088" y="1546390"/>
              <a:ext cx="177800" cy="390993"/>
            </a:xfrm>
            <a:custGeom>
              <a:avLst/>
              <a:gdLst>
                <a:gd name="connsiteX0" fmla="*/ 103465 w 178211"/>
                <a:gd name="connsiteY0" fmla="*/ 391886 h 391886"/>
                <a:gd name="connsiteX1" fmla="*/ 117980 w 178211"/>
                <a:gd name="connsiteY1" fmla="*/ 319314 h 391886"/>
                <a:gd name="connsiteX2" fmla="*/ 176037 w 178211"/>
                <a:gd name="connsiteY2" fmla="*/ 275771 h 391886"/>
                <a:gd name="connsiteX3" fmla="*/ 161522 w 178211"/>
                <a:gd name="connsiteY3" fmla="*/ 232228 h 391886"/>
                <a:gd name="connsiteX4" fmla="*/ 59922 w 178211"/>
                <a:gd name="connsiteY4" fmla="*/ 188686 h 391886"/>
                <a:gd name="connsiteX5" fmla="*/ 1865 w 178211"/>
                <a:gd name="connsiteY5" fmla="*/ 58057 h 391886"/>
                <a:gd name="connsiteX6" fmla="*/ 1865 w 178211"/>
                <a:gd name="connsiteY6" fmla="*/ 0 h 39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11" h="391886">
                  <a:moveTo>
                    <a:pt x="103465" y="391886"/>
                  </a:moveTo>
                  <a:cubicBezTo>
                    <a:pt x="108303" y="367695"/>
                    <a:pt x="104905" y="340234"/>
                    <a:pt x="117980" y="319314"/>
                  </a:cubicBezTo>
                  <a:cubicBezTo>
                    <a:pt x="130801" y="298801"/>
                    <a:pt x="165219" y="297408"/>
                    <a:pt x="176037" y="275771"/>
                  </a:cubicBezTo>
                  <a:cubicBezTo>
                    <a:pt x="182879" y="262087"/>
                    <a:pt x="172340" y="243046"/>
                    <a:pt x="161522" y="232228"/>
                  </a:cubicBezTo>
                  <a:cubicBezTo>
                    <a:pt x="143587" y="214293"/>
                    <a:pt x="85944" y="197360"/>
                    <a:pt x="59922" y="188686"/>
                  </a:cubicBezTo>
                  <a:cubicBezTo>
                    <a:pt x="43869" y="156578"/>
                    <a:pt x="9277" y="91409"/>
                    <a:pt x="1865" y="58057"/>
                  </a:cubicBezTo>
                  <a:cubicBezTo>
                    <a:pt x="-2333" y="39166"/>
                    <a:pt x="1865" y="19352"/>
                    <a:pt x="1865" y="0"/>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20" name="Freeform 19"/>
            <p:cNvSpPr/>
            <p:nvPr/>
          </p:nvSpPr>
          <p:spPr bwMode="auto">
            <a:xfrm>
              <a:off x="4648763" y="1350893"/>
              <a:ext cx="231775" cy="624636"/>
            </a:xfrm>
            <a:custGeom>
              <a:avLst/>
              <a:gdLst>
                <a:gd name="connsiteX0" fmla="*/ 58057 w 232229"/>
                <a:gd name="connsiteY0" fmla="*/ 624636 h 624636"/>
                <a:gd name="connsiteX1" fmla="*/ 29029 w 232229"/>
                <a:gd name="connsiteY1" fmla="*/ 552064 h 624636"/>
                <a:gd name="connsiteX2" fmla="*/ 188686 w 232229"/>
                <a:gd name="connsiteY2" fmla="*/ 406921 h 624636"/>
                <a:gd name="connsiteX3" fmla="*/ 232229 w 232229"/>
                <a:gd name="connsiteY3" fmla="*/ 377893 h 624636"/>
                <a:gd name="connsiteX4" fmla="*/ 188686 w 232229"/>
                <a:gd name="connsiteY4" fmla="*/ 102121 h 624636"/>
                <a:gd name="connsiteX5" fmla="*/ 116115 w 232229"/>
                <a:gd name="connsiteY5" fmla="*/ 58578 h 624636"/>
                <a:gd name="connsiteX6" fmla="*/ 14515 w 232229"/>
                <a:gd name="connsiteY6" fmla="*/ 521 h 624636"/>
                <a:gd name="connsiteX7" fmla="*/ 0 w 232229"/>
                <a:gd name="connsiteY7" fmla="*/ 521 h 62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229" h="624636">
                  <a:moveTo>
                    <a:pt x="58057" y="624636"/>
                  </a:moveTo>
                  <a:cubicBezTo>
                    <a:pt x="48381" y="600445"/>
                    <a:pt x="21367" y="576966"/>
                    <a:pt x="29029" y="552064"/>
                  </a:cubicBezTo>
                  <a:cubicBezTo>
                    <a:pt x="68089" y="425120"/>
                    <a:pt x="105475" y="448526"/>
                    <a:pt x="188686" y="406921"/>
                  </a:cubicBezTo>
                  <a:cubicBezTo>
                    <a:pt x="204288" y="399120"/>
                    <a:pt x="217715" y="387569"/>
                    <a:pt x="232229" y="377893"/>
                  </a:cubicBezTo>
                  <a:cubicBezTo>
                    <a:pt x="217715" y="285969"/>
                    <a:pt x="220489" y="189581"/>
                    <a:pt x="188686" y="102121"/>
                  </a:cubicBezTo>
                  <a:cubicBezTo>
                    <a:pt x="179045" y="75609"/>
                    <a:pt x="139588" y="74226"/>
                    <a:pt x="116115" y="58578"/>
                  </a:cubicBezTo>
                  <a:cubicBezTo>
                    <a:pt x="52791" y="16362"/>
                    <a:pt x="76596" y="16042"/>
                    <a:pt x="14515" y="521"/>
                  </a:cubicBezTo>
                  <a:cubicBezTo>
                    <a:pt x="9821" y="-653"/>
                    <a:pt x="4838" y="521"/>
                    <a:pt x="0" y="521"/>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21" name="Freeform 20"/>
            <p:cNvSpPr/>
            <p:nvPr/>
          </p:nvSpPr>
          <p:spPr bwMode="auto">
            <a:xfrm>
              <a:off x="4674163" y="1552748"/>
              <a:ext cx="179388" cy="406887"/>
            </a:xfrm>
            <a:custGeom>
              <a:avLst/>
              <a:gdLst>
                <a:gd name="connsiteX0" fmla="*/ 0 w 179343"/>
                <a:gd name="connsiteY0" fmla="*/ 406400 h 406400"/>
                <a:gd name="connsiteX1" fmla="*/ 174171 w 179343"/>
                <a:gd name="connsiteY1" fmla="*/ 261257 h 406400"/>
                <a:gd name="connsiteX2" fmla="*/ 116114 w 179343"/>
                <a:gd name="connsiteY2" fmla="*/ 217714 h 406400"/>
                <a:gd name="connsiteX3" fmla="*/ 101600 w 179343"/>
                <a:gd name="connsiteY3" fmla="*/ 174171 h 406400"/>
                <a:gd name="connsiteX4" fmla="*/ 72571 w 179343"/>
                <a:gd name="connsiteY4" fmla="*/ 130628 h 406400"/>
                <a:gd name="connsiteX5" fmla="*/ 87086 w 179343"/>
                <a:gd name="connsiteY5" fmla="*/ 87086 h 406400"/>
                <a:gd name="connsiteX6" fmla="*/ 72571 w 179343"/>
                <a:gd name="connsiteY6" fmla="*/ 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43" h="406400">
                  <a:moveTo>
                    <a:pt x="0" y="406400"/>
                  </a:moveTo>
                  <a:cubicBezTo>
                    <a:pt x="30900" y="392355"/>
                    <a:pt x="212005" y="362146"/>
                    <a:pt x="174171" y="261257"/>
                  </a:cubicBezTo>
                  <a:cubicBezTo>
                    <a:pt x="165677" y="238607"/>
                    <a:pt x="135466" y="232228"/>
                    <a:pt x="116114" y="217714"/>
                  </a:cubicBezTo>
                  <a:cubicBezTo>
                    <a:pt x="111276" y="203200"/>
                    <a:pt x="108442" y="187855"/>
                    <a:pt x="101600" y="174171"/>
                  </a:cubicBezTo>
                  <a:cubicBezTo>
                    <a:pt x="93799" y="158569"/>
                    <a:pt x="75439" y="147835"/>
                    <a:pt x="72571" y="130628"/>
                  </a:cubicBezTo>
                  <a:cubicBezTo>
                    <a:pt x="70056" y="115537"/>
                    <a:pt x="82248" y="101600"/>
                    <a:pt x="87086" y="87086"/>
                  </a:cubicBezTo>
                  <a:lnTo>
                    <a:pt x="72571" y="0"/>
                  </a:ln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22" name="Freeform 21"/>
            <p:cNvSpPr/>
            <p:nvPr/>
          </p:nvSpPr>
          <p:spPr bwMode="auto">
            <a:xfrm>
              <a:off x="4351901" y="1482814"/>
              <a:ext cx="319087" cy="464106"/>
            </a:xfrm>
            <a:custGeom>
              <a:avLst/>
              <a:gdLst>
                <a:gd name="connsiteX0" fmla="*/ 319315 w 319315"/>
                <a:gd name="connsiteY0" fmla="*/ 464457 h 464457"/>
                <a:gd name="connsiteX1" fmla="*/ 246743 w 319315"/>
                <a:gd name="connsiteY1" fmla="*/ 420915 h 464457"/>
                <a:gd name="connsiteX2" fmla="*/ 203200 w 319315"/>
                <a:gd name="connsiteY2" fmla="*/ 348343 h 464457"/>
                <a:gd name="connsiteX3" fmla="*/ 159658 w 319315"/>
                <a:gd name="connsiteY3" fmla="*/ 304800 h 464457"/>
                <a:gd name="connsiteX4" fmla="*/ 87086 w 319315"/>
                <a:gd name="connsiteY4" fmla="*/ 116115 h 464457"/>
                <a:gd name="connsiteX5" fmla="*/ 43543 w 319315"/>
                <a:gd name="connsiteY5" fmla="*/ 101600 h 464457"/>
                <a:gd name="connsiteX6" fmla="*/ 14515 w 319315"/>
                <a:gd name="connsiteY6" fmla="*/ 58057 h 464457"/>
                <a:gd name="connsiteX7" fmla="*/ 0 w 319315"/>
                <a:gd name="connsiteY7" fmla="*/ 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315" h="464457">
                  <a:moveTo>
                    <a:pt x="319315" y="464457"/>
                  </a:moveTo>
                  <a:cubicBezTo>
                    <a:pt x="295124" y="449943"/>
                    <a:pt x="266691" y="440863"/>
                    <a:pt x="246743" y="420915"/>
                  </a:cubicBezTo>
                  <a:cubicBezTo>
                    <a:pt x="226795" y="400967"/>
                    <a:pt x="220126" y="370912"/>
                    <a:pt x="203200" y="348343"/>
                  </a:cubicBezTo>
                  <a:cubicBezTo>
                    <a:pt x="190884" y="331922"/>
                    <a:pt x="174172" y="319314"/>
                    <a:pt x="159658" y="304800"/>
                  </a:cubicBezTo>
                  <a:cubicBezTo>
                    <a:pt x="153429" y="261196"/>
                    <a:pt x="150638" y="137300"/>
                    <a:pt x="87086" y="116115"/>
                  </a:cubicBezTo>
                  <a:lnTo>
                    <a:pt x="43543" y="101600"/>
                  </a:lnTo>
                  <a:cubicBezTo>
                    <a:pt x="33867" y="87086"/>
                    <a:pt x="21387" y="74090"/>
                    <a:pt x="14515" y="58057"/>
                  </a:cubicBezTo>
                  <a:cubicBezTo>
                    <a:pt x="6657" y="39722"/>
                    <a:pt x="0" y="0"/>
                    <a:pt x="0" y="0"/>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grpSp>
      <p:grpSp>
        <p:nvGrpSpPr>
          <p:cNvPr id="11276" name="Group 23"/>
          <p:cNvGrpSpPr>
            <a:grpSpLocks/>
          </p:cNvGrpSpPr>
          <p:nvPr/>
        </p:nvGrpSpPr>
        <p:grpSpPr bwMode="auto">
          <a:xfrm rot="-9900000">
            <a:off x="6105525" y="3548063"/>
            <a:ext cx="528638" cy="623887"/>
            <a:chOff x="4351901" y="1350893"/>
            <a:chExt cx="528637" cy="624636"/>
          </a:xfrm>
        </p:grpSpPr>
        <p:sp>
          <p:nvSpPr>
            <p:cNvPr id="25" name="Freeform 24"/>
            <p:cNvSpPr/>
            <p:nvPr/>
          </p:nvSpPr>
          <p:spPr bwMode="auto">
            <a:xfrm>
              <a:off x="4581969" y="1546023"/>
              <a:ext cx="177800" cy="390994"/>
            </a:xfrm>
            <a:custGeom>
              <a:avLst/>
              <a:gdLst>
                <a:gd name="connsiteX0" fmla="*/ 103465 w 178211"/>
                <a:gd name="connsiteY0" fmla="*/ 391886 h 391886"/>
                <a:gd name="connsiteX1" fmla="*/ 117980 w 178211"/>
                <a:gd name="connsiteY1" fmla="*/ 319314 h 391886"/>
                <a:gd name="connsiteX2" fmla="*/ 176037 w 178211"/>
                <a:gd name="connsiteY2" fmla="*/ 275771 h 391886"/>
                <a:gd name="connsiteX3" fmla="*/ 161522 w 178211"/>
                <a:gd name="connsiteY3" fmla="*/ 232228 h 391886"/>
                <a:gd name="connsiteX4" fmla="*/ 59922 w 178211"/>
                <a:gd name="connsiteY4" fmla="*/ 188686 h 391886"/>
                <a:gd name="connsiteX5" fmla="*/ 1865 w 178211"/>
                <a:gd name="connsiteY5" fmla="*/ 58057 h 391886"/>
                <a:gd name="connsiteX6" fmla="*/ 1865 w 178211"/>
                <a:gd name="connsiteY6" fmla="*/ 0 h 39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11" h="391886">
                  <a:moveTo>
                    <a:pt x="103465" y="391886"/>
                  </a:moveTo>
                  <a:cubicBezTo>
                    <a:pt x="108303" y="367695"/>
                    <a:pt x="104905" y="340234"/>
                    <a:pt x="117980" y="319314"/>
                  </a:cubicBezTo>
                  <a:cubicBezTo>
                    <a:pt x="130801" y="298801"/>
                    <a:pt x="165219" y="297408"/>
                    <a:pt x="176037" y="275771"/>
                  </a:cubicBezTo>
                  <a:cubicBezTo>
                    <a:pt x="182879" y="262087"/>
                    <a:pt x="172340" y="243046"/>
                    <a:pt x="161522" y="232228"/>
                  </a:cubicBezTo>
                  <a:cubicBezTo>
                    <a:pt x="143587" y="214293"/>
                    <a:pt x="85944" y="197360"/>
                    <a:pt x="59922" y="188686"/>
                  </a:cubicBezTo>
                  <a:cubicBezTo>
                    <a:pt x="43869" y="156578"/>
                    <a:pt x="9277" y="91409"/>
                    <a:pt x="1865" y="58057"/>
                  </a:cubicBezTo>
                  <a:cubicBezTo>
                    <a:pt x="-2333" y="39166"/>
                    <a:pt x="1865" y="19352"/>
                    <a:pt x="1865" y="0"/>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26" name="Freeform 25"/>
            <p:cNvSpPr/>
            <p:nvPr/>
          </p:nvSpPr>
          <p:spPr bwMode="auto">
            <a:xfrm>
              <a:off x="4647844" y="1352456"/>
              <a:ext cx="231775" cy="624637"/>
            </a:xfrm>
            <a:custGeom>
              <a:avLst/>
              <a:gdLst>
                <a:gd name="connsiteX0" fmla="*/ 58057 w 232229"/>
                <a:gd name="connsiteY0" fmla="*/ 624636 h 624636"/>
                <a:gd name="connsiteX1" fmla="*/ 29029 w 232229"/>
                <a:gd name="connsiteY1" fmla="*/ 552064 h 624636"/>
                <a:gd name="connsiteX2" fmla="*/ 188686 w 232229"/>
                <a:gd name="connsiteY2" fmla="*/ 406921 h 624636"/>
                <a:gd name="connsiteX3" fmla="*/ 232229 w 232229"/>
                <a:gd name="connsiteY3" fmla="*/ 377893 h 624636"/>
                <a:gd name="connsiteX4" fmla="*/ 188686 w 232229"/>
                <a:gd name="connsiteY4" fmla="*/ 102121 h 624636"/>
                <a:gd name="connsiteX5" fmla="*/ 116115 w 232229"/>
                <a:gd name="connsiteY5" fmla="*/ 58578 h 624636"/>
                <a:gd name="connsiteX6" fmla="*/ 14515 w 232229"/>
                <a:gd name="connsiteY6" fmla="*/ 521 h 624636"/>
                <a:gd name="connsiteX7" fmla="*/ 0 w 232229"/>
                <a:gd name="connsiteY7" fmla="*/ 521 h 62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229" h="624636">
                  <a:moveTo>
                    <a:pt x="58057" y="624636"/>
                  </a:moveTo>
                  <a:cubicBezTo>
                    <a:pt x="48381" y="600445"/>
                    <a:pt x="21367" y="576966"/>
                    <a:pt x="29029" y="552064"/>
                  </a:cubicBezTo>
                  <a:cubicBezTo>
                    <a:pt x="68089" y="425120"/>
                    <a:pt x="105475" y="448526"/>
                    <a:pt x="188686" y="406921"/>
                  </a:cubicBezTo>
                  <a:cubicBezTo>
                    <a:pt x="204288" y="399120"/>
                    <a:pt x="217715" y="387569"/>
                    <a:pt x="232229" y="377893"/>
                  </a:cubicBezTo>
                  <a:cubicBezTo>
                    <a:pt x="217715" y="285969"/>
                    <a:pt x="220489" y="189581"/>
                    <a:pt x="188686" y="102121"/>
                  </a:cubicBezTo>
                  <a:cubicBezTo>
                    <a:pt x="179045" y="75609"/>
                    <a:pt x="139588" y="74226"/>
                    <a:pt x="116115" y="58578"/>
                  </a:cubicBezTo>
                  <a:cubicBezTo>
                    <a:pt x="52791" y="16362"/>
                    <a:pt x="76596" y="16042"/>
                    <a:pt x="14515" y="521"/>
                  </a:cubicBezTo>
                  <a:cubicBezTo>
                    <a:pt x="9821" y="-653"/>
                    <a:pt x="4838" y="521"/>
                    <a:pt x="0" y="521"/>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27" name="Freeform 26"/>
            <p:cNvSpPr/>
            <p:nvPr/>
          </p:nvSpPr>
          <p:spPr bwMode="auto">
            <a:xfrm>
              <a:off x="4674607" y="1552502"/>
              <a:ext cx="179387" cy="406888"/>
            </a:xfrm>
            <a:custGeom>
              <a:avLst/>
              <a:gdLst>
                <a:gd name="connsiteX0" fmla="*/ 0 w 179343"/>
                <a:gd name="connsiteY0" fmla="*/ 406400 h 406400"/>
                <a:gd name="connsiteX1" fmla="*/ 174171 w 179343"/>
                <a:gd name="connsiteY1" fmla="*/ 261257 h 406400"/>
                <a:gd name="connsiteX2" fmla="*/ 116114 w 179343"/>
                <a:gd name="connsiteY2" fmla="*/ 217714 h 406400"/>
                <a:gd name="connsiteX3" fmla="*/ 101600 w 179343"/>
                <a:gd name="connsiteY3" fmla="*/ 174171 h 406400"/>
                <a:gd name="connsiteX4" fmla="*/ 72571 w 179343"/>
                <a:gd name="connsiteY4" fmla="*/ 130628 h 406400"/>
                <a:gd name="connsiteX5" fmla="*/ 87086 w 179343"/>
                <a:gd name="connsiteY5" fmla="*/ 87086 h 406400"/>
                <a:gd name="connsiteX6" fmla="*/ 72571 w 179343"/>
                <a:gd name="connsiteY6" fmla="*/ 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43" h="406400">
                  <a:moveTo>
                    <a:pt x="0" y="406400"/>
                  </a:moveTo>
                  <a:cubicBezTo>
                    <a:pt x="30900" y="392355"/>
                    <a:pt x="212005" y="362146"/>
                    <a:pt x="174171" y="261257"/>
                  </a:cubicBezTo>
                  <a:cubicBezTo>
                    <a:pt x="165677" y="238607"/>
                    <a:pt x="135466" y="232228"/>
                    <a:pt x="116114" y="217714"/>
                  </a:cubicBezTo>
                  <a:cubicBezTo>
                    <a:pt x="111276" y="203200"/>
                    <a:pt x="108442" y="187855"/>
                    <a:pt x="101600" y="174171"/>
                  </a:cubicBezTo>
                  <a:cubicBezTo>
                    <a:pt x="93799" y="158569"/>
                    <a:pt x="75439" y="147835"/>
                    <a:pt x="72571" y="130628"/>
                  </a:cubicBezTo>
                  <a:cubicBezTo>
                    <a:pt x="70056" y="115537"/>
                    <a:pt x="82248" y="101600"/>
                    <a:pt x="87086" y="87086"/>
                  </a:cubicBezTo>
                  <a:lnTo>
                    <a:pt x="72571" y="0"/>
                  </a:ln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28" name="Freeform 27"/>
            <p:cNvSpPr/>
            <p:nvPr/>
          </p:nvSpPr>
          <p:spPr bwMode="auto">
            <a:xfrm>
              <a:off x="4351818" y="1481502"/>
              <a:ext cx="319087" cy="464107"/>
            </a:xfrm>
            <a:custGeom>
              <a:avLst/>
              <a:gdLst>
                <a:gd name="connsiteX0" fmla="*/ 319315 w 319315"/>
                <a:gd name="connsiteY0" fmla="*/ 464457 h 464457"/>
                <a:gd name="connsiteX1" fmla="*/ 246743 w 319315"/>
                <a:gd name="connsiteY1" fmla="*/ 420915 h 464457"/>
                <a:gd name="connsiteX2" fmla="*/ 203200 w 319315"/>
                <a:gd name="connsiteY2" fmla="*/ 348343 h 464457"/>
                <a:gd name="connsiteX3" fmla="*/ 159658 w 319315"/>
                <a:gd name="connsiteY3" fmla="*/ 304800 h 464457"/>
                <a:gd name="connsiteX4" fmla="*/ 87086 w 319315"/>
                <a:gd name="connsiteY4" fmla="*/ 116115 h 464457"/>
                <a:gd name="connsiteX5" fmla="*/ 43543 w 319315"/>
                <a:gd name="connsiteY5" fmla="*/ 101600 h 464457"/>
                <a:gd name="connsiteX6" fmla="*/ 14515 w 319315"/>
                <a:gd name="connsiteY6" fmla="*/ 58057 h 464457"/>
                <a:gd name="connsiteX7" fmla="*/ 0 w 319315"/>
                <a:gd name="connsiteY7" fmla="*/ 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315" h="464457">
                  <a:moveTo>
                    <a:pt x="319315" y="464457"/>
                  </a:moveTo>
                  <a:cubicBezTo>
                    <a:pt x="295124" y="449943"/>
                    <a:pt x="266691" y="440863"/>
                    <a:pt x="246743" y="420915"/>
                  </a:cubicBezTo>
                  <a:cubicBezTo>
                    <a:pt x="226795" y="400967"/>
                    <a:pt x="220126" y="370912"/>
                    <a:pt x="203200" y="348343"/>
                  </a:cubicBezTo>
                  <a:cubicBezTo>
                    <a:pt x="190884" y="331922"/>
                    <a:pt x="174172" y="319314"/>
                    <a:pt x="159658" y="304800"/>
                  </a:cubicBezTo>
                  <a:cubicBezTo>
                    <a:pt x="153429" y="261196"/>
                    <a:pt x="150638" y="137300"/>
                    <a:pt x="87086" y="116115"/>
                  </a:cubicBezTo>
                  <a:lnTo>
                    <a:pt x="43543" y="101600"/>
                  </a:lnTo>
                  <a:cubicBezTo>
                    <a:pt x="33867" y="87086"/>
                    <a:pt x="21387" y="74090"/>
                    <a:pt x="14515" y="58057"/>
                  </a:cubicBezTo>
                  <a:cubicBezTo>
                    <a:pt x="6657" y="39722"/>
                    <a:pt x="0" y="0"/>
                    <a:pt x="0" y="0"/>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grpSp>
      <p:cxnSp>
        <p:nvCxnSpPr>
          <p:cNvPr id="11277" name="Straight Connector 33"/>
          <p:cNvCxnSpPr>
            <a:cxnSpLocks noChangeShapeType="1"/>
          </p:cNvCxnSpPr>
          <p:nvPr/>
        </p:nvCxnSpPr>
        <p:spPr bwMode="auto">
          <a:xfrm>
            <a:off x="2971800" y="5170488"/>
            <a:ext cx="5029200" cy="0"/>
          </a:xfrm>
          <a:prstGeom prst="line">
            <a:avLst/>
          </a:prstGeom>
          <a:noFill/>
          <a:ln w="19050">
            <a:solidFill>
              <a:schemeClr val="bg1"/>
            </a:solidFill>
            <a:prstDash val="dash"/>
            <a:round/>
            <a:headEnd/>
            <a:tailEnd/>
          </a:ln>
        </p:spPr>
      </p:cxnSp>
      <p:grpSp>
        <p:nvGrpSpPr>
          <p:cNvPr id="11278" name="Group 34"/>
          <p:cNvGrpSpPr>
            <a:grpSpLocks/>
          </p:cNvGrpSpPr>
          <p:nvPr/>
        </p:nvGrpSpPr>
        <p:grpSpPr bwMode="auto">
          <a:xfrm>
            <a:off x="5289550" y="3976688"/>
            <a:ext cx="374650" cy="2316162"/>
            <a:chOff x="5923994" y="2057400"/>
            <a:chExt cx="801212" cy="3541485"/>
          </a:xfrm>
          <a:solidFill>
            <a:schemeClr val="accent4">
              <a:lumMod val="50000"/>
              <a:alpha val="25000"/>
            </a:schemeClr>
          </a:solidFill>
        </p:grpSpPr>
        <p:sp>
          <p:nvSpPr>
            <p:cNvPr id="36" name="Freeform 35"/>
            <p:cNvSpPr/>
            <p:nvPr/>
          </p:nvSpPr>
          <p:spPr bwMode="auto">
            <a:xfrm>
              <a:off x="6324600" y="2057400"/>
              <a:ext cx="400606" cy="3541485"/>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grp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37" name="Freeform 36"/>
            <p:cNvSpPr/>
            <p:nvPr/>
          </p:nvSpPr>
          <p:spPr bwMode="auto">
            <a:xfrm rot="10800000">
              <a:off x="5923994" y="2057400"/>
              <a:ext cx="400606" cy="3541485"/>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grp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grpSp>
      <p:sp>
        <p:nvSpPr>
          <p:cNvPr id="38" name="Oval 37"/>
          <p:cNvSpPr/>
          <p:nvPr/>
        </p:nvSpPr>
        <p:spPr bwMode="auto">
          <a:xfrm>
            <a:off x="3146425" y="5126038"/>
            <a:ext cx="90488" cy="90487"/>
          </a:xfrm>
          <a:prstGeom prst="ellipse">
            <a:avLst/>
          </a:prstGeom>
          <a:solidFill>
            <a:schemeClr val="bg1"/>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39" name="Oval 38"/>
          <p:cNvSpPr/>
          <p:nvPr/>
        </p:nvSpPr>
        <p:spPr bwMode="auto">
          <a:xfrm>
            <a:off x="7702550" y="5126038"/>
            <a:ext cx="92075" cy="90487"/>
          </a:xfrm>
          <a:prstGeom prst="ellipse">
            <a:avLst/>
          </a:prstGeom>
          <a:solidFill>
            <a:schemeClr val="bg1"/>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cxnSp>
        <p:nvCxnSpPr>
          <p:cNvPr id="11281" name="Straight Arrow Connector 39"/>
          <p:cNvCxnSpPr>
            <a:cxnSpLocks noChangeShapeType="1"/>
          </p:cNvCxnSpPr>
          <p:nvPr/>
        </p:nvCxnSpPr>
        <p:spPr bwMode="auto">
          <a:xfrm>
            <a:off x="3810000" y="4746625"/>
            <a:ext cx="1668463" cy="0"/>
          </a:xfrm>
          <a:prstGeom prst="straightConnector1">
            <a:avLst/>
          </a:prstGeom>
          <a:noFill/>
          <a:ln w="25400">
            <a:solidFill>
              <a:schemeClr val="bg1"/>
            </a:solidFill>
            <a:round/>
            <a:headEnd/>
            <a:tailEnd type="stealth" w="med" len="med"/>
          </a:ln>
        </p:spPr>
      </p:cxnSp>
      <p:cxnSp>
        <p:nvCxnSpPr>
          <p:cNvPr id="11282" name="Straight Arrow Connector 40"/>
          <p:cNvCxnSpPr>
            <a:cxnSpLocks noChangeShapeType="1"/>
          </p:cNvCxnSpPr>
          <p:nvPr/>
        </p:nvCxnSpPr>
        <p:spPr bwMode="auto">
          <a:xfrm>
            <a:off x="5478463" y="4746625"/>
            <a:ext cx="3001962" cy="555625"/>
          </a:xfrm>
          <a:prstGeom prst="straightConnector1">
            <a:avLst/>
          </a:prstGeom>
          <a:noFill/>
          <a:ln w="25400">
            <a:solidFill>
              <a:schemeClr val="bg1"/>
            </a:solidFill>
            <a:round/>
            <a:headEnd/>
            <a:tailEnd type="stealth" w="med" len="med"/>
          </a:ln>
        </p:spPr>
      </p:cxnSp>
      <p:cxnSp>
        <p:nvCxnSpPr>
          <p:cNvPr id="11283" name="Straight Arrow Connector 41"/>
          <p:cNvCxnSpPr>
            <a:cxnSpLocks noChangeShapeType="1"/>
          </p:cNvCxnSpPr>
          <p:nvPr/>
        </p:nvCxnSpPr>
        <p:spPr bwMode="auto">
          <a:xfrm>
            <a:off x="3657600" y="5508625"/>
            <a:ext cx="1820863" cy="0"/>
          </a:xfrm>
          <a:prstGeom prst="straightConnector1">
            <a:avLst/>
          </a:prstGeom>
          <a:noFill/>
          <a:ln w="25400">
            <a:solidFill>
              <a:schemeClr val="bg1"/>
            </a:solidFill>
            <a:round/>
            <a:headEnd/>
            <a:tailEnd type="stealth" w="med" len="med"/>
          </a:ln>
        </p:spPr>
      </p:cxnSp>
      <p:cxnSp>
        <p:nvCxnSpPr>
          <p:cNvPr id="11284" name="Straight Arrow Connector 42"/>
          <p:cNvCxnSpPr>
            <a:cxnSpLocks noChangeShapeType="1"/>
          </p:cNvCxnSpPr>
          <p:nvPr/>
        </p:nvCxnSpPr>
        <p:spPr bwMode="auto">
          <a:xfrm flipV="1">
            <a:off x="5487988" y="5051425"/>
            <a:ext cx="2992437" cy="457200"/>
          </a:xfrm>
          <a:prstGeom prst="straightConnector1">
            <a:avLst/>
          </a:prstGeom>
          <a:noFill/>
          <a:ln w="25400">
            <a:solidFill>
              <a:schemeClr val="bg1"/>
            </a:solidFill>
            <a:round/>
            <a:headEnd/>
            <a:tailEnd type="stealth" w="med" len="med"/>
          </a:ln>
        </p:spPr>
      </p:cxnSp>
      <p:grpSp>
        <p:nvGrpSpPr>
          <p:cNvPr id="11285" name="Group 43"/>
          <p:cNvGrpSpPr>
            <a:grpSpLocks/>
          </p:cNvGrpSpPr>
          <p:nvPr/>
        </p:nvGrpSpPr>
        <p:grpSpPr bwMode="auto">
          <a:xfrm>
            <a:off x="5135563" y="3352800"/>
            <a:ext cx="528637" cy="623888"/>
            <a:chOff x="4351901" y="1350893"/>
            <a:chExt cx="528637" cy="624636"/>
          </a:xfrm>
        </p:grpSpPr>
        <p:sp>
          <p:nvSpPr>
            <p:cNvPr id="45" name="Freeform 44"/>
            <p:cNvSpPr/>
            <p:nvPr/>
          </p:nvSpPr>
          <p:spPr bwMode="auto">
            <a:xfrm>
              <a:off x="4582088" y="1546390"/>
              <a:ext cx="177800" cy="390993"/>
            </a:xfrm>
            <a:custGeom>
              <a:avLst/>
              <a:gdLst>
                <a:gd name="connsiteX0" fmla="*/ 103465 w 178211"/>
                <a:gd name="connsiteY0" fmla="*/ 391886 h 391886"/>
                <a:gd name="connsiteX1" fmla="*/ 117980 w 178211"/>
                <a:gd name="connsiteY1" fmla="*/ 319314 h 391886"/>
                <a:gd name="connsiteX2" fmla="*/ 176037 w 178211"/>
                <a:gd name="connsiteY2" fmla="*/ 275771 h 391886"/>
                <a:gd name="connsiteX3" fmla="*/ 161522 w 178211"/>
                <a:gd name="connsiteY3" fmla="*/ 232228 h 391886"/>
                <a:gd name="connsiteX4" fmla="*/ 59922 w 178211"/>
                <a:gd name="connsiteY4" fmla="*/ 188686 h 391886"/>
                <a:gd name="connsiteX5" fmla="*/ 1865 w 178211"/>
                <a:gd name="connsiteY5" fmla="*/ 58057 h 391886"/>
                <a:gd name="connsiteX6" fmla="*/ 1865 w 178211"/>
                <a:gd name="connsiteY6" fmla="*/ 0 h 39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11" h="391886">
                  <a:moveTo>
                    <a:pt x="103465" y="391886"/>
                  </a:moveTo>
                  <a:cubicBezTo>
                    <a:pt x="108303" y="367695"/>
                    <a:pt x="104905" y="340234"/>
                    <a:pt x="117980" y="319314"/>
                  </a:cubicBezTo>
                  <a:cubicBezTo>
                    <a:pt x="130801" y="298801"/>
                    <a:pt x="165219" y="297408"/>
                    <a:pt x="176037" y="275771"/>
                  </a:cubicBezTo>
                  <a:cubicBezTo>
                    <a:pt x="182879" y="262087"/>
                    <a:pt x="172340" y="243046"/>
                    <a:pt x="161522" y="232228"/>
                  </a:cubicBezTo>
                  <a:cubicBezTo>
                    <a:pt x="143587" y="214293"/>
                    <a:pt x="85944" y="197360"/>
                    <a:pt x="59922" y="188686"/>
                  </a:cubicBezTo>
                  <a:cubicBezTo>
                    <a:pt x="43869" y="156578"/>
                    <a:pt x="9277" y="91409"/>
                    <a:pt x="1865" y="58057"/>
                  </a:cubicBezTo>
                  <a:cubicBezTo>
                    <a:pt x="-2333" y="39166"/>
                    <a:pt x="1865" y="19352"/>
                    <a:pt x="1865" y="0"/>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46" name="Freeform 45"/>
            <p:cNvSpPr/>
            <p:nvPr/>
          </p:nvSpPr>
          <p:spPr bwMode="auto">
            <a:xfrm>
              <a:off x="4648763" y="1350893"/>
              <a:ext cx="231775" cy="624636"/>
            </a:xfrm>
            <a:custGeom>
              <a:avLst/>
              <a:gdLst>
                <a:gd name="connsiteX0" fmla="*/ 58057 w 232229"/>
                <a:gd name="connsiteY0" fmla="*/ 624636 h 624636"/>
                <a:gd name="connsiteX1" fmla="*/ 29029 w 232229"/>
                <a:gd name="connsiteY1" fmla="*/ 552064 h 624636"/>
                <a:gd name="connsiteX2" fmla="*/ 188686 w 232229"/>
                <a:gd name="connsiteY2" fmla="*/ 406921 h 624636"/>
                <a:gd name="connsiteX3" fmla="*/ 232229 w 232229"/>
                <a:gd name="connsiteY3" fmla="*/ 377893 h 624636"/>
                <a:gd name="connsiteX4" fmla="*/ 188686 w 232229"/>
                <a:gd name="connsiteY4" fmla="*/ 102121 h 624636"/>
                <a:gd name="connsiteX5" fmla="*/ 116115 w 232229"/>
                <a:gd name="connsiteY5" fmla="*/ 58578 h 624636"/>
                <a:gd name="connsiteX6" fmla="*/ 14515 w 232229"/>
                <a:gd name="connsiteY6" fmla="*/ 521 h 624636"/>
                <a:gd name="connsiteX7" fmla="*/ 0 w 232229"/>
                <a:gd name="connsiteY7" fmla="*/ 521 h 62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229" h="624636">
                  <a:moveTo>
                    <a:pt x="58057" y="624636"/>
                  </a:moveTo>
                  <a:cubicBezTo>
                    <a:pt x="48381" y="600445"/>
                    <a:pt x="21367" y="576966"/>
                    <a:pt x="29029" y="552064"/>
                  </a:cubicBezTo>
                  <a:cubicBezTo>
                    <a:pt x="68089" y="425120"/>
                    <a:pt x="105475" y="448526"/>
                    <a:pt x="188686" y="406921"/>
                  </a:cubicBezTo>
                  <a:cubicBezTo>
                    <a:pt x="204288" y="399120"/>
                    <a:pt x="217715" y="387569"/>
                    <a:pt x="232229" y="377893"/>
                  </a:cubicBezTo>
                  <a:cubicBezTo>
                    <a:pt x="217715" y="285969"/>
                    <a:pt x="220489" y="189581"/>
                    <a:pt x="188686" y="102121"/>
                  </a:cubicBezTo>
                  <a:cubicBezTo>
                    <a:pt x="179045" y="75609"/>
                    <a:pt x="139588" y="74226"/>
                    <a:pt x="116115" y="58578"/>
                  </a:cubicBezTo>
                  <a:cubicBezTo>
                    <a:pt x="52791" y="16362"/>
                    <a:pt x="76596" y="16042"/>
                    <a:pt x="14515" y="521"/>
                  </a:cubicBezTo>
                  <a:cubicBezTo>
                    <a:pt x="9821" y="-653"/>
                    <a:pt x="4838" y="521"/>
                    <a:pt x="0" y="521"/>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47" name="Freeform 46"/>
            <p:cNvSpPr/>
            <p:nvPr/>
          </p:nvSpPr>
          <p:spPr bwMode="auto">
            <a:xfrm>
              <a:off x="4674163" y="1552748"/>
              <a:ext cx="179388" cy="406887"/>
            </a:xfrm>
            <a:custGeom>
              <a:avLst/>
              <a:gdLst>
                <a:gd name="connsiteX0" fmla="*/ 0 w 179343"/>
                <a:gd name="connsiteY0" fmla="*/ 406400 h 406400"/>
                <a:gd name="connsiteX1" fmla="*/ 174171 w 179343"/>
                <a:gd name="connsiteY1" fmla="*/ 261257 h 406400"/>
                <a:gd name="connsiteX2" fmla="*/ 116114 w 179343"/>
                <a:gd name="connsiteY2" fmla="*/ 217714 h 406400"/>
                <a:gd name="connsiteX3" fmla="*/ 101600 w 179343"/>
                <a:gd name="connsiteY3" fmla="*/ 174171 h 406400"/>
                <a:gd name="connsiteX4" fmla="*/ 72571 w 179343"/>
                <a:gd name="connsiteY4" fmla="*/ 130628 h 406400"/>
                <a:gd name="connsiteX5" fmla="*/ 87086 w 179343"/>
                <a:gd name="connsiteY5" fmla="*/ 87086 h 406400"/>
                <a:gd name="connsiteX6" fmla="*/ 72571 w 179343"/>
                <a:gd name="connsiteY6" fmla="*/ 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43" h="406400">
                  <a:moveTo>
                    <a:pt x="0" y="406400"/>
                  </a:moveTo>
                  <a:cubicBezTo>
                    <a:pt x="30900" y="392355"/>
                    <a:pt x="212005" y="362146"/>
                    <a:pt x="174171" y="261257"/>
                  </a:cubicBezTo>
                  <a:cubicBezTo>
                    <a:pt x="165677" y="238607"/>
                    <a:pt x="135466" y="232228"/>
                    <a:pt x="116114" y="217714"/>
                  </a:cubicBezTo>
                  <a:cubicBezTo>
                    <a:pt x="111276" y="203200"/>
                    <a:pt x="108442" y="187855"/>
                    <a:pt x="101600" y="174171"/>
                  </a:cubicBezTo>
                  <a:cubicBezTo>
                    <a:pt x="93799" y="158569"/>
                    <a:pt x="75439" y="147835"/>
                    <a:pt x="72571" y="130628"/>
                  </a:cubicBezTo>
                  <a:cubicBezTo>
                    <a:pt x="70056" y="115537"/>
                    <a:pt x="82248" y="101600"/>
                    <a:pt x="87086" y="87086"/>
                  </a:cubicBezTo>
                  <a:lnTo>
                    <a:pt x="72571" y="0"/>
                  </a:ln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48" name="Freeform 47"/>
            <p:cNvSpPr/>
            <p:nvPr/>
          </p:nvSpPr>
          <p:spPr bwMode="auto">
            <a:xfrm>
              <a:off x="4351901" y="1482814"/>
              <a:ext cx="319087" cy="464106"/>
            </a:xfrm>
            <a:custGeom>
              <a:avLst/>
              <a:gdLst>
                <a:gd name="connsiteX0" fmla="*/ 319315 w 319315"/>
                <a:gd name="connsiteY0" fmla="*/ 464457 h 464457"/>
                <a:gd name="connsiteX1" fmla="*/ 246743 w 319315"/>
                <a:gd name="connsiteY1" fmla="*/ 420915 h 464457"/>
                <a:gd name="connsiteX2" fmla="*/ 203200 w 319315"/>
                <a:gd name="connsiteY2" fmla="*/ 348343 h 464457"/>
                <a:gd name="connsiteX3" fmla="*/ 159658 w 319315"/>
                <a:gd name="connsiteY3" fmla="*/ 304800 h 464457"/>
                <a:gd name="connsiteX4" fmla="*/ 87086 w 319315"/>
                <a:gd name="connsiteY4" fmla="*/ 116115 h 464457"/>
                <a:gd name="connsiteX5" fmla="*/ 43543 w 319315"/>
                <a:gd name="connsiteY5" fmla="*/ 101600 h 464457"/>
                <a:gd name="connsiteX6" fmla="*/ 14515 w 319315"/>
                <a:gd name="connsiteY6" fmla="*/ 58057 h 464457"/>
                <a:gd name="connsiteX7" fmla="*/ 0 w 319315"/>
                <a:gd name="connsiteY7" fmla="*/ 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315" h="464457">
                  <a:moveTo>
                    <a:pt x="319315" y="464457"/>
                  </a:moveTo>
                  <a:cubicBezTo>
                    <a:pt x="295124" y="449943"/>
                    <a:pt x="266691" y="440863"/>
                    <a:pt x="246743" y="420915"/>
                  </a:cubicBezTo>
                  <a:cubicBezTo>
                    <a:pt x="226795" y="400967"/>
                    <a:pt x="220126" y="370912"/>
                    <a:pt x="203200" y="348343"/>
                  </a:cubicBezTo>
                  <a:cubicBezTo>
                    <a:pt x="190884" y="331922"/>
                    <a:pt x="174172" y="319314"/>
                    <a:pt x="159658" y="304800"/>
                  </a:cubicBezTo>
                  <a:cubicBezTo>
                    <a:pt x="153429" y="261196"/>
                    <a:pt x="150638" y="137300"/>
                    <a:pt x="87086" y="116115"/>
                  </a:cubicBezTo>
                  <a:lnTo>
                    <a:pt x="43543" y="101600"/>
                  </a:lnTo>
                  <a:cubicBezTo>
                    <a:pt x="33867" y="87086"/>
                    <a:pt x="21387" y="74090"/>
                    <a:pt x="14515" y="58057"/>
                  </a:cubicBezTo>
                  <a:cubicBezTo>
                    <a:pt x="6657" y="39722"/>
                    <a:pt x="0" y="0"/>
                    <a:pt x="0" y="0"/>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grpSp>
      <p:grpSp>
        <p:nvGrpSpPr>
          <p:cNvPr id="11286" name="Group 48"/>
          <p:cNvGrpSpPr>
            <a:grpSpLocks/>
          </p:cNvGrpSpPr>
          <p:nvPr/>
        </p:nvGrpSpPr>
        <p:grpSpPr bwMode="auto">
          <a:xfrm rot="-9900000">
            <a:off x="5208588" y="6311900"/>
            <a:ext cx="528637" cy="623888"/>
            <a:chOff x="4351901" y="1350893"/>
            <a:chExt cx="528637" cy="624636"/>
          </a:xfrm>
        </p:grpSpPr>
        <p:sp>
          <p:nvSpPr>
            <p:cNvPr id="50" name="Freeform 49"/>
            <p:cNvSpPr/>
            <p:nvPr/>
          </p:nvSpPr>
          <p:spPr bwMode="auto">
            <a:xfrm>
              <a:off x="4581968" y="1546023"/>
              <a:ext cx="177800" cy="390993"/>
            </a:xfrm>
            <a:custGeom>
              <a:avLst/>
              <a:gdLst>
                <a:gd name="connsiteX0" fmla="*/ 103465 w 178211"/>
                <a:gd name="connsiteY0" fmla="*/ 391886 h 391886"/>
                <a:gd name="connsiteX1" fmla="*/ 117980 w 178211"/>
                <a:gd name="connsiteY1" fmla="*/ 319314 h 391886"/>
                <a:gd name="connsiteX2" fmla="*/ 176037 w 178211"/>
                <a:gd name="connsiteY2" fmla="*/ 275771 h 391886"/>
                <a:gd name="connsiteX3" fmla="*/ 161522 w 178211"/>
                <a:gd name="connsiteY3" fmla="*/ 232228 h 391886"/>
                <a:gd name="connsiteX4" fmla="*/ 59922 w 178211"/>
                <a:gd name="connsiteY4" fmla="*/ 188686 h 391886"/>
                <a:gd name="connsiteX5" fmla="*/ 1865 w 178211"/>
                <a:gd name="connsiteY5" fmla="*/ 58057 h 391886"/>
                <a:gd name="connsiteX6" fmla="*/ 1865 w 178211"/>
                <a:gd name="connsiteY6" fmla="*/ 0 h 39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11" h="391886">
                  <a:moveTo>
                    <a:pt x="103465" y="391886"/>
                  </a:moveTo>
                  <a:cubicBezTo>
                    <a:pt x="108303" y="367695"/>
                    <a:pt x="104905" y="340234"/>
                    <a:pt x="117980" y="319314"/>
                  </a:cubicBezTo>
                  <a:cubicBezTo>
                    <a:pt x="130801" y="298801"/>
                    <a:pt x="165219" y="297408"/>
                    <a:pt x="176037" y="275771"/>
                  </a:cubicBezTo>
                  <a:cubicBezTo>
                    <a:pt x="182879" y="262087"/>
                    <a:pt x="172340" y="243046"/>
                    <a:pt x="161522" y="232228"/>
                  </a:cubicBezTo>
                  <a:cubicBezTo>
                    <a:pt x="143587" y="214293"/>
                    <a:pt x="85944" y="197360"/>
                    <a:pt x="59922" y="188686"/>
                  </a:cubicBezTo>
                  <a:cubicBezTo>
                    <a:pt x="43869" y="156578"/>
                    <a:pt x="9277" y="91409"/>
                    <a:pt x="1865" y="58057"/>
                  </a:cubicBezTo>
                  <a:cubicBezTo>
                    <a:pt x="-2333" y="39166"/>
                    <a:pt x="1865" y="19352"/>
                    <a:pt x="1865" y="0"/>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51" name="Freeform 50"/>
            <p:cNvSpPr/>
            <p:nvPr/>
          </p:nvSpPr>
          <p:spPr bwMode="auto">
            <a:xfrm>
              <a:off x="4647844" y="1352457"/>
              <a:ext cx="231775" cy="624635"/>
            </a:xfrm>
            <a:custGeom>
              <a:avLst/>
              <a:gdLst>
                <a:gd name="connsiteX0" fmla="*/ 58057 w 232229"/>
                <a:gd name="connsiteY0" fmla="*/ 624636 h 624636"/>
                <a:gd name="connsiteX1" fmla="*/ 29029 w 232229"/>
                <a:gd name="connsiteY1" fmla="*/ 552064 h 624636"/>
                <a:gd name="connsiteX2" fmla="*/ 188686 w 232229"/>
                <a:gd name="connsiteY2" fmla="*/ 406921 h 624636"/>
                <a:gd name="connsiteX3" fmla="*/ 232229 w 232229"/>
                <a:gd name="connsiteY3" fmla="*/ 377893 h 624636"/>
                <a:gd name="connsiteX4" fmla="*/ 188686 w 232229"/>
                <a:gd name="connsiteY4" fmla="*/ 102121 h 624636"/>
                <a:gd name="connsiteX5" fmla="*/ 116115 w 232229"/>
                <a:gd name="connsiteY5" fmla="*/ 58578 h 624636"/>
                <a:gd name="connsiteX6" fmla="*/ 14515 w 232229"/>
                <a:gd name="connsiteY6" fmla="*/ 521 h 624636"/>
                <a:gd name="connsiteX7" fmla="*/ 0 w 232229"/>
                <a:gd name="connsiteY7" fmla="*/ 521 h 62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229" h="624636">
                  <a:moveTo>
                    <a:pt x="58057" y="624636"/>
                  </a:moveTo>
                  <a:cubicBezTo>
                    <a:pt x="48381" y="600445"/>
                    <a:pt x="21367" y="576966"/>
                    <a:pt x="29029" y="552064"/>
                  </a:cubicBezTo>
                  <a:cubicBezTo>
                    <a:pt x="68089" y="425120"/>
                    <a:pt x="105475" y="448526"/>
                    <a:pt x="188686" y="406921"/>
                  </a:cubicBezTo>
                  <a:cubicBezTo>
                    <a:pt x="204288" y="399120"/>
                    <a:pt x="217715" y="387569"/>
                    <a:pt x="232229" y="377893"/>
                  </a:cubicBezTo>
                  <a:cubicBezTo>
                    <a:pt x="217715" y="285969"/>
                    <a:pt x="220489" y="189581"/>
                    <a:pt x="188686" y="102121"/>
                  </a:cubicBezTo>
                  <a:cubicBezTo>
                    <a:pt x="179045" y="75609"/>
                    <a:pt x="139588" y="74226"/>
                    <a:pt x="116115" y="58578"/>
                  </a:cubicBezTo>
                  <a:cubicBezTo>
                    <a:pt x="52791" y="16362"/>
                    <a:pt x="76596" y="16042"/>
                    <a:pt x="14515" y="521"/>
                  </a:cubicBezTo>
                  <a:cubicBezTo>
                    <a:pt x="9821" y="-653"/>
                    <a:pt x="4838" y="521"/>
                    <a:pt x="0" y="521"/>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52" name="Freeform 51"/>
            <p:cNvSpPr/>
            <p:nvPr/>
          </p:nvSpPr>
          <p:spPr bwMode="auto">
            <a:xfrm>
              <a:off x="4674607" y="1552502"/>
              <a:ext cx="179388" cy="406887"/>
            </a:xfrm>
            <a:custGeom>
              <a:avLst/>
              <a:gdLst>
                <a:gd name="connsiteX0" fmla="*/ 0 w 179343"/>
                <a:gd name="connsiteY0" fmla="*/ 406400 h 406400"/>
                <a:gd name="connsiteX1" fmla="*/ 174171 w 179343"/>
                <a:gd name="connsiteY1" fmla="*/ 261257 h 406400"/>
                <a:gd name="connsiteX2" fmla="*/ 116114 w 179343"/>
                <a:gd name="connsiteY2" fmla="*/ 217714 h 406400"/>
                <a:gd name="connsiteX3" fmla="*/ 101600 w 179343"/>
                <a:gd name="connsiteY3" fmla="*/ 174171 h 406400"/>
                <a:gd name="connsiteX4" fmla="*/ 72571 w 179343"/>
                <a:gd name="connsiteY4" fmla="*/ 130628 h 406400"/>
                <a:gd name="connsiteX5" fmla="*/ 87086 w 179343"/>
                <a:gd name="connsiteY5" fmla="*/ 87086 h 406400"/>
                <a:gd name="connsiteX6" fmla="*/ 72571 w 179343"/>
                <a:gd name="connsiteY6" fmla="*/ 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43" h="406400">
                  <a:moveTo>
                    <a:pt x="0" y="406400"/>
                  </a:moveTo>
                  <a:cubicBezTo>
                    <a:pt x="30900" y="392355"/>
                    <a:pt x="212005" y="362146"/>
                    <a:pt x="174171" y="261257"/>
                  </a:cubicBezTo>
                  <a:cubicBezTo>
                    <a:pt x="165677" y="238607"/>
                    <a:pt x="135466" y="232228"/>
                    <a:pt x="116114" y="217714"/>
                  </a:cubicBezTo>
                  <a:cubicBezTo>
                    <a:pt x="111276" y="203200"/>
                    <a:pt x="108442" y="187855"/>
                    <a:pt x="101600" y="174171"/>
                  </a:cubicBezTo>
                  <a:cubicBezTo>
                    <a:pt x="93799" y="158569"/>
                    <a:pt x="75439" y="147835"/>
                    <a:pt x="72571" y="130628"/>
                  </a:cubicBezTo>
                  <a:cubicBezTo>
                    <a:pt x="70056" y="115537"/>
                    <a:pt x="82248" y="101600"/>
                    <a:pt x="87086" y="87086"/>
                  </a:cubicBezTo>
                  <a:lnTo>
                    <a:pt x="72571" y="0"/>
                  </a:ln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53" name="Freeform 52"/>
            <p:cNvSpPr/>
            <p:nvPr/>
          </p:nvSpPr>
          <p:spPr bwMode="auto">
            <a:xfrm>
              <a:off x="4351817" y="1481502"/>
              <a:ext cx="319087" cy="464106"/>
            </a:xfrm>
            <a:custGeom>
              <a:avLst/>
              <a:gdLst>
                <a:gd name="connsiteX0" fmla="*/ 319315 w 319315"/>
                <a:gd name="connsiteY0" fmla="*/ 464457 h 464457"/>
                <a:gd name="connsiteX1" fmla="*/ 246743 w 319315"/>
                <a:gd name="connsiteY1" fmla="*/ 420915 h 464457"/>
                <a:gd name="connsiteX2" fmla="*/ 203200 w 319315"/>
                <a:gd name="connsiteY2" fmla="*/ 348343 h 464457"/>
                <a:gd name="connsiteX3" fmla="*/ 159658 w 319315"/>
                <a:gd name="connsiteY3" fmla="*/ 304800 h 464457"/>
                <a:gd name="connsiteX4" fmla="*/ 87086 w 319315"/>
                <a:gd name="connsiteY4" fmla="*/ 116115 h 464457"/>
                <a:gd name="connsiteX5" fmla="*/ 43543 w 319315"/>
                <a:gd name="connsiteY5" fmla="*/ 101600 h 464457"/>
                <a:gd name="connsiteX6" fmla="*/ 14515 w 319315"/>
                <a:gd name="connsiteY6" fmla="*/ 58057 h 464457"/>
                <a:gd name="connsiteX7" fmla="*/ 0 w 319315"/>
                <a:gd name="connsiteY7" fmla="*/ 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315" h="464457">
                  <a:moveTo>
                    <a:pt x="319315" y="464457"/>
                  </a:moveTo>
                  <a:cubicBezTo>
                    <a:pt x="295124" y="449943"/>
                    <a:pt x="266691" y="440863"/>
                    <a:pt x="246743" y="420915"/>
                  </a:cubicBezTo>
                  <a:cubicBezTo>
                    <a:pt x="226795" y="400967"/>
                    <a:pt x="220126" y="370912"/>
                    <a:pt x="203200" y="348343"/>
                  </a:cubicBezTo>
                  <a:cubicBezTo>
                    <a:pt x="190884" y="331922"/>
                    <a:pt x="174172" y="319314"/>
                    <a:pt x="159658" y="304800"/>
                  </a:cubicBezTo>
                  <a:cubicBezTo>
                    <a:pt x="153429" y="261196"/>
                    <a:pt x="150638" y="137300"/>
                    <a:pt x="87086" y="116115"/>
                  </a:cubicBezTo>
                  <a:lnTo>
                    <a:pt x="43543" y="101600"/>
                  </a:lnTo>
                  <a:cubicBezTo>
                    <a:pt x="33867" y="87086"/>
                    <a:pt x="21387" y="74090"/>
                    <a:pt x="14515" y="58057"/>
                  </a:cubicBezTo>
                  <a:cubicBezTo>
                    <a:pt x="6657" y="39722"/>
                    <a:pt x="0" y="0"/>
                    <a:pt x="0" y="0"/>
                  </a:cubicBezTo>
                </a:path>
              </a:pathLst>
            </a:cu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grpSp>
      <p:sp>
        <p:nvSpPr>
          <p:cNvPr id="11287" name="TextBox 55"/>
          <p:cNvSpPr txBox="1">
            <a:spLocks noChangeArrowheads="1"/>
          </p:cNvSpPr>
          <p:nvPr/>
        </p:nvSpPr>
        <p:spPr bwMode="auto">
          <a:xfrm>
            <a:off x="304800" y="1827668"/>
            <a:ext cx="3276600" cy="1938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dirty="0">
                <a:solidFill>
                  <a:srgbClr val="000000"/>
                </a:solidFill>
                <a:latin typeface="+mn-lt"/>
              </a:rPr>
              <a:t>Muscles contract, ligaments relax, more bulge, more bending power, shorter focal length</a:t>
            </a:r>
          </a:p>
        </p:txBody>
      </p:sp>
      <p:sp>
        <p:nvSpPr>
          <p:cNvPr id="11288" name="TextBox 58"/>
          <p:cNvSpPr txBox="1">
            <a:spLocks noChangeArrowheads="1"/>
          </p:cNvSpPr>
          <p:nvPr/>
        </p:nvSpPr>
        <p:spPr bwMode="auto">
          <a:xfrm>
            <a:off x="288924" y="4432300"/>
            <a:ext cx="3368675"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dirty="0">
                <a:solidFill>
                  <a:srgbClr val="000000"/>
                </a:solidFill>
                <a:latin typeface="+mn-lt"/>
              </a:rPr>
              <a:t>Muscles relax, ligaments contract, less bulge, less bending power, longer focal length</a:t>
            </a:r>
          </a:p>
        </p:txBody>
      </p:sp>
      <p:sp>
        <p:nvSpPr>
          <p:cNvPr id="11289" name="TextBox 62"/>
          <p:cNvSpPr txBox="1">
            <a:spLocks noChangeArrowheads="1"/>
          </p:cNvSpPr>
          <p:nvPr/>
        </p:nvSpPr>
        <p:spPr bwMode="auto">
          <a:xfrm>
            <a:off x="7225277" y="4103746"/>
            <a:ext cx="1455737" cy="461963"/>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b="1" dirty="0" err="1">
                <a:solidFill>
                  <a:schemeClr val="accent4"/>
                </a:solidFill>
                <a:latin typeface="+mn-lt"/>
              </a:rPr>
              <a:t>Eyelens</a:t>
            </a:r>
            <a:r>
              <a:rPr lang="en-US" sz="2400" b="1" dirty="0">
                <a:solidFill>
                  <a:schemeClr val="accent4"/>
                </a:solidFill>
                <a:latin typeface="+mn-lt"/>
              </a:rPr>
              <a:t> </a:t>
            </a:r>
          </a:p>
        </p:txBody>
      </p:sp>
      <p:cxnSp>
        <p:nvCxnSpPr>
          <p:cNvPr id="11290" name="Straight Arrow Connector 63"/>
          <p:cNvCxnSpPr>
            <a:cxnSpLocks noChangeShapeType="1"/>
            <a:stCxn id="11289" idx="0"/>
          </p:cNvCxnSpPr>
          <p:nvPr/>
        </p:nvCxnSpPr>
        <p:spPr bwMode="auto">
          <a:xfrm flipH="1" flipV="1">
            <a:off x="6407714" y="3211571"/>
            <a:ext cx="1545432" cy="892175"/>
          </a:xfrm>
          <a:prstGeom prst="straightConnector1">
            <a:avLst/>
          </a:prstGeom>
          <a:noFill/>
          <a:ln w="50800">
            <a:solidFill>
              <a:schemeClr val="accent4"/>
            </a:solidFill>
            <a:miter lim="800000"/>
            <a:headEnd/>
            <a:tailEnd type="arrow" w="med" len="med"/>
          </a:ln>
        </p:spPr>
      </p:cxnSp>
      <p:cxnSp>
        <p:nvCxnSpPr>
          <p:cNvPr id="11291" name="Straight Arrow Connector 65"/>
          <p:cNvCxnSpPr>
            <a:cxnSpLocks noChangeShapeType="1"/>
            <a:stCxn id="11289" idx="1"/>
          </p:cNvCxnSpPr>
          <p:nvPr/>
        </p:nvCxnSpPr>
        <p:spPr bwMode="auto">
          <a:xfrm flipH="1">
            <a:off x="5547291" y="4334728"/>
            <a:ext cx="1677986" cy="230981"/>
          </a:xfrm>
          <a:prstGeom prst="straightConnector1">
            <a:avLst/>
          </a:prstGeom>
          <a:noFill/>
          <a:ln w="50800">
            <a:solidFill>
              <a:schemeClr val="accent4"/>
            </a:solidFill>
            <a:miter lim="800000"/>
            <a:headEnd/>
            <a:tailEnd type="arrow" w="med" len="med"/>
          </a:ln>
        </p:spPr>
      </p:cxnSp>
      <p:sp>
        <p:nvSpPr>
          <p:cNvPr id="11292" name="TextBox 68"/>
          <p:cNvSpPr txBox="1">
            <a:spLocks noChangeArrowheads="1"/>
          </p:cNvSpPr>
          <p:nvPr/>
        </p:nvSpPr>
        <p:spPr bwMode="auto">
          <a:xfrm>
            <a:off x="1551215" y="3745855"/>
            <a:ext cx="185850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b="1" dirty="0">
                <a:solidFill>
                  <a:srgbClr val="FF6600"/>
                </a:solidFill>
                <a:latin typeface="+mn-lt"/>
              </a:rPr>
              <a:t>Ligaments</a:t>
            </a:r>
            <a:r>
              <a:rPr lang="en-US" sz="2400" dirty="0">
                <a:solidFill>
                  <a:srgbClr val="000000"/>
                </a:solidFill>
                <a:latin typeface="+mn-lt"/>
              </a:rPr>
              <a:t> </a:t>
            </a:r>
          </a:p>
        </p:txBody>
      </p:sp>
      <p:cxnSp>
        <p:nvCxnSpPr>
          <p:cNvPr id="11293" name="Straight Arrow Connector 69"/>
          <p:cNvCxnSpPr>
            <a:cxnSpLocks noChangeShapeType="1"/>
            <a:stCxn id="11292" idx="3"/>
          </p:cNvCxnSpPr>
          <p:nvPr/>
        </p:nvCxnSpPr>
        <p:spPr bwMode="auto">
          <a:xfrm flipV="1">
            <a:off x="3409723" y="3851920"/>
            <a:ext cx="1725840" cy="124768"/>
          </a:xfrm>
          <a:prstGeom prst="straightConnector1">
            <a:avLst/>
          </a:prstGeom>
          <a:noFill/>
          <a:ln w="50800">
            <a:solidFill>
              <a:srgbClr val="FF6600"/>
            </a:solidFill>
            <a:miter lim="800000"/>
            <a:headEnd/>
            <a:tailEnd type="arrow" w="med" len="med"/>
          </a:ln>
        </p:spPr>
      </p:cxnSp>
      <p:sp>
        <p:nvSpPr>
          <p:cNvPr id="54"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16" name="Slide Number Placeholder 15"/>
          <p:cNvSpPr>
            <a:spLocks noGrp="1"/>
          </p:cNvSpPr>
          <p:nvPr>
            <p:ph type="sldNum" sz="quarter" idx="12"/>
          </p:nvPr>
        </p:nvSpPr>
        <p:spPr/>
        <p:txBody>
          <a:bodyPr/>
          <a:lstStyle/>
          <a:p>
            <a:fld id="{7F2C8DE1-5B0B-DD4F-89A9-EF10D4F882EF}" type="slidenum">
              <a:rPr lang="en-US" smtClean="0"/>
              <a:t>33</a:t>
            </a:fld>
            <a:endParaRPr lang="en-US"/>
          </a:p>
        </p:txBody>
      </p:sp>
    </p:spTree>
    <p:extLst>
      <p:ext uri="{BB962C8B-B14F-4D97-AF65-F5344CB8AC3E}">
        <p14:creationId xmlns:p14="http://schemas.microsoft.com/office/powerpoint/2010/main" val="16600045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err="1">
                <a:ea typeface="ＭＳ Ｐゴシック" charset="0"/>
              </a:rPr>
              <a:t>Eyelens</a:t>
            </a:r>
            <a:r>
              <a:rPr lang="en-US" dirty="0">
                <a:ea typeface="ＭＳ Ｐゴシック" charset="0"/>
              </a:rPr>
              <a:t>: </a:t>
            </a:r>
            <a:r>
              <a:rPr lang="en-US" dirty="0" smtClean="0">
                <a:ea typeface="ＭＳ Ｐゴシック" charset="0"/>
              </a:rPr>
              <a:t>focusing and accommodation</a:t>
            </a:r>
            <a:endParaRPr lang="en-US" dirty="0">
              <a:ea typeface="ＭＳ Ｐゴシック" charset="0"/>
            </a:endParaRPr>
          </a:p>
        </p:txBody>
      </p:sp>
      <p:sp>
        <p:nvSpPr>
          <p:cNvPr id="242691" name="Rectangle 3"/>
          <p:cNvSpPr>
            <a:spLocks noGrp="1" noChangeArrowheads="1"/>
          </p:cNvSpPr>
          <p:nvPr>
            <p:ph idx="1"/>
          </p:nvPr>
        </p:nvSpPr>
        <p:spPr/>
        <p:txBody>
          <a:bodyPr/>
          <a:lstStyle/>
          <a:p>
            <a:r>
              <a:rPr lang="en-US" dirty="0">
                <a:ea typeface="ＭＳ Ｐゴシック" charset="0"/>
              </a:rPr>
              <a:t>Your </a:t>
            </a:r>
            <a:r>
              <a:rPr lang="en-US" dirty="0" err="1">
                <a:ea typeface="ＭＳ Ｐゴシック" charset="0"/>
              </a:rPr>
              <a:t>eyelens</a:t>
            </a:r>
            <a:r>
              <a:rPr lang="en-US" dirty="0">
                <a:ea typeface="ＭＳ Ｐゴシック" charset="0"/>
              </a:rPr>
              <a:t> has a </a:t>
            </a:r>
            <a:r>
              <a:rPr lang="en-US" b="1" i="1" dirty="0">
                <a:ea typeface="ＭＳ Ｐゴシック" charset="0"/>
              </a:rPr>
              <a:t>small depth of field</a:t>
            </a:r>
            <a:r>
              <a:rPr lang="en-US" b="1" dirty="0">
                <a:ea typeface="ＭＳ Ｐゴシック" charset="0"/>
              </a:rPr>
              <a:t> </a:t>
            </a:r>
          </a:p>
          <a:p>
            <a:pPr lvl="1"/>
            <a:r>
              <a:rPr lang="en-US" dirty="0">
                <a:ea typeface="ＭＳ Ｐゴシック" charset="0"/>
              </a:rPr>
              <a:t>You can't see something close and far with both objects in focus at the same </a:t>
            </a:r>
            <a:r>
              <a:rPr lang="en-US" dirty="0" smtClean="0">
                <a:ea typeface="ＭＳ Ｐゴシック" charset="0"/>
              </a:rPr>
              <a:t>time.</a:t>
            </a:r>
            <a:endParaRPr lang="en-US" dirty="0">
              <a:ea typeface="ＭＳ Ｐゴシック" charset="0"/>
            </a:endParaRPr>
          </a:p>
          <a:p>
            <a:r>
              <a:rPr lang="en-US" dirty="0">
                <a:ea typeface="ＭＳ Ｐゴシック" charset="0"/>
              </a:rPr>
              <a:t>Hold out your thumb about a foot away from your eye</a:t>
            </a:r>
          </a:p>
          <a:p>
            <a:pPr lvl="1"/>
            <a:r>
              <a:rPr lang="en-US" dirty="0">
                <a:ea typeface="ＭＳ Ｐゴシック" charset="0"/>
              </a:rPr>
              <a:t>Then, alternately focus on thumb and me (right above your thumb</a:t>
            </a:r>
            <a:r>
              <a:rPr lang="en-US" dirty="0" smtClean="0">
                <a:ea typeface="ＭＳ Ｐゴシック" charset="0"/>
              </a:rPr>
              <a:t>).</a:t>
            </a:r>
            <a:endParaRPr lang="en-US" dirty="0">
              <a:ea typeface="ＭＳ Ｐゴシック" charset="0"/>
            </a:endParaRPr>
          </a:p>
          <a:p>
            <a:r>
              <a:rPr lang="en-US" dirty="0">
                <a:ea typeface="ＭＳ Ｐゴシック" charset="0"/>
              </a:rPr>
              <a:t>Note that you cannot see </a:t>
            </a:r>
            <a:r>
              <a:rPr lang="en-US" b="1" i="1" dirty="0">
                <a:ea typeface="ＭＳ Ｐゴシック" charset="0"/>
              </a:rPr>
              <a:t>both</a:t>
            </a:r>
            <a:r>
              <a:rPr lang="en-US" dirty="0">
                <a:ea typeface="ＭＳ Ｐゴシック" charset="0"/>
              </a:rPr>
              <a:t> me </a:t>
            </a:r>
            <a:r>
              <a:rPr lang="en-US" b="1" i="1" dirty="0">
                <a:ea typeface="ＭＳ Ｐゴシック" charset="0"/>
              </a:rPr>
              <a:t>and</a:t>
            </a:r>
            <a:r>
              <a:rPr lang="en-US" dirty="0">
                <a:ea typeface="ＭＳ Ｐゴシック" charset="0"/>
              </a:rPr>
              <a:t> your thumb sharply (in focus) at the same time</a:t>
            </a:r>
          </a:p>
          <a:p>
            <a:pPr lvl="1"/>
            <a:r>
              <a:rPr lang="en-US" dirty="0">
                <a:ea typeface="ＭＳ Ｐゴシック" charset="0"/>
              </a:rPr>
              <a:t>You focus on one or the other by changing the bulge of your </a:t>
            </a:r>
            <a:r>
              <a:rPr lang="en-US" dirty="0" err="1" smtClean="0">
                <a:ea typeface="ＭＳ Ｐゴシック" charset="0"/>
              </a:rPr>
              <a:t>eyelens</a:t>
            </a:r>
            <a:r>
              <a:rPr lang="en-US" dirty="0" smtClean="0">
                <a:ea typeface="ＭＳ Ｐゴシック" charset="0"/>
              </a:rPr>
              <a:t>.</a:t>
            </a:r>
            <a:endParaRPr lang="en-US" dirty="0">
              <a:ea typeface="ＭＳ Ｐゴシック" charset="0"/>
            </a:endParaRPr>
          </a:p>
        </p:txBody>
      </p:sp>
      <p:sp>
        <p:nvSpPr>
          <p:cNvPr id="4"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5" name="Slide Number Placeholder 4"/>
          <p:cNvSpPr>
            <a:spLocks noGrp="1"/>
          </p:cNvSpPr>
          <p:nvPr>
            <p:ph type="sldNum" sz="quarter" idx="12"/>
          </p:nvPr>
        </p:nvSpPr>
        <p:spPr/>
        <p:txBody>
          <a:bodyPr/>
          <a:lstStyle/>
          <a:p>
            <a:fld id="{7F2C8DE1-5B0B-DD4F-89A9-EF10D4F882EF}" type="slidenum">
              <a:rPr lang="en-US" smtClean="0"/>
              <a:t>34</a:t>
            </a:fld>
            <a:endParaRPr lang="en-US"/>
          </a:p>
        </p:txBody>
      </p:sp>
    </p:spTree>
    <p:extLst>
      <p:ext uri="{BB962C8B-B14F-4D97-AF65-F5344CB8AC3E}">
        <p14:creationId xmlns:p14="http://schemas.microsoft.com/office/powerpoint/2010/main" val="1441766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Effect transition="in" filter="fade">
                                      <p:cBhvr>
                                        <p:cTn id="7" dur="500"/>
                                        <p:tgtEl>
                                          <p:spTgt spid="2426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2691">
                                            <p:txEl>
                                              <p:pRg st="1" end="1"/>
                                            </p:txEl>
                                          </p:spTgt>
                                        </p:tgtEl>
                                        <p:attrNameLst>
                                          <p:attrName>style.visibility</p:attrName>
                                        </p:attrNameLst>
                                      </p:cBhvr>
                                      <p:to>
                                        <p:strVal val="visible"/>
                                      </p:to>
                                    </p:set>
                                    <p:animEffect transition="in" filter="fade">
                                      <p:cBhvr>
                                        <p:cTn id="10" dur="500"/>
                                        <p:tgtEl>
                                          <p:spTgt spid="24269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2691">
                                            <p:txEl>
                                              <p:pRg st="2" end="2"/>
                                            </p:txEl>
                                          </p:spTgt>
                                        </p:tgtEl>
                                        <p:attrNameLst>
                                          <p:attrName>style.visibility</p:attrName>
                                        </p:attrNameLst>
                                      </p:cBhvr>
                                      <p:to>
                                        <p:strVal val="visible"/>
                                      </p:to>
                                    </p:set>
                                    <p:animEffect transition="in" filter="fade">
                                      <p:cBhvr>
                                        <p:cTn id="15" dur="500"/>
                                        <p:tgtEl>
                                          <p:spTgt spid="24269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2691">
                                            <p:txEl>
                                              <p:pRg st="3" end="3"/>
                                            </p:txEl>
                                          </p:spTgt>
                                        </p:tgtEl>
                                        <p:attrNameLst>
                                          <p:attrName>style.visibility</p:attrName>
                                        </p:attrNameLst>
                                      </p:cBhvr>
                                      <p:to>
                                        <p:strVal val="visible"/>
                                      </p:to>
                                    </p:set>
                                    <p:animEffect transition="in" filter="fade">
                                      <p:cBhvr>
                                        <p:cTn id="18" dur="500"/>
                                        <p:tgtEl>
                                          <p:spTgt spid="242691">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691">
                                            <p:txEl>
                                              <p:pRg st="4" end="4"/>
                                            </p:txEl>
                                          </p:spTgt>
                                        </p:tgtEl>
                                        <p:attrNameLst>
                                          <p:attrName>style.visibility</p:attrName>
                                        </p:attrNameLst>
                                      </p:cBhvr>
                                      <p:to>
                                        <p:strVal val="visible"/>
                                      </p:to>
                                    </p:set>
                                    <p:animEffect transition="in" filter="fade">
                                      <p:cBhvr>
                                        <p:cTn id="23" dur="500"/>
                                        <p:tgtEl>
                                          <p:spTgt spid="242691">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2691">
                                            <p:txEl>
                                              <p:pRg st="5" end="5"/>
                                            </p:txEl>
                                          </p:spTgt>
                                        </p:tgtEl>
                                        <p:attrNameLst>
                                          <p:attrName>style.visibility</p:attrName>
                                        </p:attrNameLst>
                                      </p:cBhvr>
                                      <p:to>
                                        <p:strVal val="visible"/>
                                      </p:to>
                                    </p:set>
                                    <p:animEffect transition="in" filter="fade">
                                      <p:cBhvr>
                                        <p:cTn id="26" dur="500"/>
                                        <p:tgtEl>
                                          <p:spTgt spid="2426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3565524" y="1156834"/>
            <a:ext cx="5357359" cy="542845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ea typeface="ＭＳ Ｐゴシック" charset="0"/>
              </a:rPr>
              <a:t>Eyelens</a:t>
            </a:r>
            <a:r>
              <a:rPr lang="en-US" dirty="0">
                <a:ea typeface="ＭＳ Ｐゴシック" charset="0"/>
              </a:rPr>
              <a:t>: focusing and accommodation</a:t>
            </a:r>
            <a:endParaRPr lang="en-US" dirty="0">
              <a:latin typeface="Calibri" charset="0"/>
              <a:ea typeface="ＭＳ Ｐゴシック" charset="0"/>
            </a:endParaRPr>
          </a:p>
        </p:txBody>
      </p:sp>
      <p:cxnSp>
        <p:nvCxnSpPr>
          <p:cNvPr id="13315" name="Straight Connector 4"/>
          <p:cNvCxnSpPr>
            <a:cxnSpLocks noChangeShapeType="1"/>
          </p:cNvCxnSpPr>
          <p:nvPr/>
        </p:nvCxnSpPr>
        <p:spPr bwMode="auto">
          <a:xfrm>
            <a:off x="609600" y="2663825"/>
            <a:ext cx="8001000" cy="0"/>
          </a:xfrm>
          <a:prstGeom prst="line">
            <a:avLst/>
          </a:prstGeom>
          <a:noFill/>
          <a:ln w="19050">
            <a:solidFill>
              <a:schemeClr val="accent4"/>
            </a:solidFill>
            <a:prstDash val="dash"/>
            <a:round/>
            <a:headEnd/>
            <a:tailEnd/>
          </a:ln>
        </p:spPr>
      </p:cxnSp>
      <p:grpSp>
        <p:nvGrpSpPr>
          <p:cNvPr id="13316" name="Group 5"/>
          <p:cNvGrpSpPr>
            <a:grpSpLocks/>
          </p:cNvGrpSpPr>
          <p:nvPr/>
        </p:nvGrpSpPr>
        <p:grpSpPr bwMode="auto">
          <a:xfrm>
            <a:off x="5789613" y="2057400"/>
            <a:ext cx="273050" cy="1212850"/>
            <a:chOff x="5923994" y="2057400"/>
            <a:chExt cx="801212" cy="3541485"/>
          </a:xfrm>
          <a:solidFill>
            <a:schemeClr val="accent4">
              <a:lumMod val="50000"/>
              <a:alpha val="25000"/>
            </a:schemeClr>
          </a:solidFill>
        </p:grpSpPr>
        <p:sp>
          <p:nvSpPr>
            <p:cNvPr id="7" name="Freeform 6"/>
            <p:cNvSpPr/>
            <p:nvPr/>
          </p:nvSpPr>
          <p:spPr bwMode="auto">
            <a:xfrm>
              <a:off x="6324600" y="2057400"/>
              <a:ext cx="400606" cy="3541485"/>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grp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8" name="Freeform 7"/>
            <p:cNvSpPr/>
            <p:nvPr/>
          </p:nvSpPr>
          <p:spPr bwMode="auto">
            <a:xfrm rot="10800000">
              <a:off x="5923994" y="2057400"/>
              <a:ext cx="400606" cy="3541485"/>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grp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grpSp>
      <p:sp>
        <p:nvSpPr>
          <p:cNvPr id="12" name="Arc 11"/>
          <p:cNvSpPr>
            <a:spLocks/>
          </p:cNvSpPr>
          <p:nvPr/>
        </p:nvSpPr>
        <p:spPr bwMode="auto">
          <a:xfrm>
            <a:off x="5730875" y="1679575"/>
            <a:ext cx="1992313" cy="1968500"/>
          </a:xfrm>
          <a:custGeom>
            <a:avLst/>
            <a:gdLst>
              <a:gd name="T0" fmla="*/ 201090 w 1991785"/>
              <a:gd name="T1" fmla="*/ 391130 h 1968203"/>
              <a:gd name="T2" fmla="*/ 1303461 w 1991785"/>
              <a:gd name="T3" fmla="*/ 48107 h 1968203"/>
              <a:gd name="T4" fmla="*/ 1991767 w 1991785"/>
              <a:gd name="T5" fmla="*/ 978121 h 1968203"/>
              <a:gd name="T6" fmla="*/ 1314707 w 1991785"/>
              <a:gd name="T7" fmla="*/ 1916414 h 1968203"/>
              <a:gd name="T8" fmla="*/ 208377 w 1991785"/>
              <a:gd name="T9" fmla="*/ 1586492 h 1968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1785" h="1968203" stroke="0">
                <a:moveTo>
                  <a:pt x="201090" y="391130"/>
                </a:moveTo>
                <a:cubicBezTo>
                  <a:pt x="456960" y="56242"/>
                  <a:pt x="899576" y="-81486"/>
                  <a:pt x="1303461" y="48107"/>
                </a:cubicBezTo>
                <a:cubicBezTo>
                  <a:pt x="1711763" y="179117"/>
                  <a:pt x="1989158" y="553924"/>
                  <a:pt x="1991767" y="978121"/>
                </a:cubicBezTo>
                <a:cubicBezTo>
                  <a:pt x="1994376" y="1402411"/>
                  <a:pt x="1721492" y="1780584"/>
                  <a:pt x="1314707" y="1916414"/>
                </a:cubicBezTo>
                <a:cubicBezTo>
                  <a:pt x="912463" y="2050728"/>
                  <a:pt x="468277" y="1918266"/>
                  <a:pt x="208377" y="1586492"/>
                </a:cubicBezTo>
                <a:lnTo>
                  <a:pt x="995893" y="984102"/>
                </a:lnTo>
                <a:lnTo>
                  <a:pt x="201090" y="391130"/>
                </a:lnTo>
                <a:close/>
              </a:path>
              <a:path w="1991785" h="1968203" fill="none">
                <a:moveTo>
                  <a:pt x="201090" y="391130"/>
                </a:moveTo>
                <a:cubicBezTo>
                  <a:pt x="456960" y="56242"/>
                  <a:pt x="899576" y="-81486"/>
                  <a:pt x="1303461" y="48107"/>
                </a:cubicBezTo>
                <a:cubicBezTo>
                  <a:pt x="1711763" y="179117"/>
                  <a:pt x="1989158" y="553924"/>
                  <a:pt x="1991767" y="978121"/>
                </a:cubicBezTo>
                <a:cubicBezTo>
                  <a:pt x="1994376" y="1402411"/>
                  <a:pt x="1721492" y="1780584"/>
                  <a:pt x="1314707" y="1916414"/>
                </a:cubicBezTo>
                <a:cubicBezTo>
                  <a:pt x="912463" y="2050728"/>
                  <a:pt x="468277" y="1918266"/>
                  <a:pt x="208377" y="1586492"/>
                </a:cubicBezTo>
              </a:path>
            </a:pathLst>
          </a:custGeom>
          <a:noFill/>
          <a:ln w="25400" cap="flat" cmpd="sng">
            <a:solidFill>
              <a:schemeClr val="bg1"/>
            </a:solidFill>
            <a:prstDash val="solid"/>
            <a:round/>
            <a:headEnd type="none" w="med" len="med"/>
            <a:tailEnd type="none" w="med" len="med"/>
          </a:ln>
          <a:effectLst>
            <a:outerShdw blurRad="50800" dist="38100" algn="l" rotWithShape="0">
              <a:schemeClr val="bg1">
                <a:alpha val="65999"/>
              </a:schemeClr>
            </a:outerShdw>
          </a:effectLst>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13318" name="Picture 2" descr="C:\Users\Ellen\AppData\Local\Microsoft\Windows\Temporary Internet Files\Content.IE5\M3II7C7U\MC90044132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725" y="2574925"/>
            <a:ext cx="549275"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9" name="Picture 9" descr="C:\Users\Ellen\AppData\Local\Microsoft\Windows\Temporary Internet Files\Content.IE5\NZM5VA9P\MC900435987[2].wmf"/>
          <p:cNvPicPr>
            <a:picLocks noChangeAspect="1" noChangeArrowheads="1"/>
          </p:cNvPicPr>
          <p:nvPr/>
        </p:nvPicPr>
        <p:blipFill>
          <a:blip r:embed="rId4">
            <a:extLst>
              <a:ext uri="{28A0092B-C50C-407E-A947-70E740481C1C}">
                <a14:useLocalDpi xmlns:a14="http://schemas.microsoft.com/office/drawing/2010/main" val="0"/>
              </a:ext>
            </a:extLst>
          </a:blip>
          <a:srcRect l="7690" t="3558" r="9871" b="8546"/>
          <a:stretch>
            <a:fillRect/>
          </a:stretch>
        </p:blipFill>
        <p:spPr bwMode="auto">
          <a:xfrm>
            <a:off x="609600" y="1447800"/>
            <a:ext cx="993775" cy="121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3320" name="Straight Arrow Connector 13"/>
          <p:cNvCxnSpPr>
            <a:cxnSpLocks noChangeShapeType="1"/>
          </p:cNvCxnSpPr>
          <p:nvPr/>
        </p:nvCxnSpPr>
        <p:spPr bwMode="auto">
          <a:xfrm>
            <a:off x="963613" y="1828800"/>
            <a:ext cx="4959350" cy="0"/>
          </a:xfrm>
          <a:prstGeom prst="straightConnector1">
            <a:avLst/>
          </a:prstGeom>
          <a:noFill/>
          <a:ln w="25400">
            <a:solidFill>
              <a:srgbClr val="FF6600"/>
            </a:solidFill>
            <a:round/>
            <a:headEnd/>
            <a:tailEnd type="arrow" w="med" len="med"/>
          </a:ln>
        </p:spPr>
      </p:cxnSp>
      <p:cxnSp>
        <p:nvCxnSpPr>
          <p:cNvPr id="13321" name="Straight Arrow Connector 23"/>
          <p:cNvCxnSpPr>
            <a:cxnSpLocks noChangeShapeType="1"/>
          </p:cNvCxnSpPr>
          <p:nvPr/>
        </p:nvCxnSpPr>
        <p:spPr bwMode="auto">
          <a:xfrm>
            <a:off x="963613" y="1828800"/>
            <a:ext cx="7646987" cy="1295400"/>
          </a:xfrm>
          <a:prstGeom prst="straightConnector1">
            <a:avLst/>
          </a:prstGeom>
          <a:noFill/>
          <a:ln w="25400">
            <a:solidFill>
              <a:srgbClr val="FF6600"/>
            </a:solidFill>
            <a:round/>
            <a:headEnd/>
            <a:tailEnd type="arrow" w="med" len="med"/>
          </a:ln>
        </p:spPr>
      </p:cxnSp>
      <p:cxnSp>
        <p:nvCxnSpPr>
          <p:cNvPr id="13322" name="Straight Arrow Connector 25"/>
          <p:cNvCxnSpPr>
            <a:cxnSpLocks noChangeShapeType="1"/>
          </p:cNvCxnSpPr>
          <p:nvPr/>
        </p:nvCxnSpPr>
        <p:spPr bwMode="auto">
          <a:xfrm>
            <a:off x="5922963" y="1830388"/>
            <a:ext cx="2535237" cy="1674812"/>
          </a:xfrm>
          <a:prstGeom prst="straightConnector1">
            <a:avLst/>
          </a:prstGeom>
          <a:noFill/>
          <a:ln w="25400">
            <a:solidFill>
              <a:srgbClr val="FF6600"/>
            </a:solidFill>
            <a:round/>
            <a:headEnd/>
            <a:tailEnd type="arrow" w="med" len="med"/>
          </a:ln>
        </p:spPr>
      </p:cxnSp>
      <p:cxnSp>
        <p:nvCxnSpPr>
          <p:cNvPr id="13323" name="Straight Arrow Connector 28"/>
          <p:cNvCxnSpPr>
            <a:cxnSpLocks noChangeShapeType="1"/>
          </p:cNvCxnSpPr>
          <p:nvPr/>
        </p:nvCxnSpPr>
        <p:spPr bwMode="auto">
          <a:xfrm>
            <a:off x="3916363" y="3076575"/>
            <a:ext cx="2014537" cy="0"/>
          </a:xfrm>
          <a:prstGeom prst="straightConnector1">
            <a:avLst/>
          </a:prstGeom>
          <a:noFill/>
          <a:ln w="25400">
            <a:solidFill>
              <a:srgbClr val="FFFFC2"/>
            </a:solidFill>
            <a:round/>
            <a:headEnd/>
            <a:tailEnd type="arrow" w="med" len="med"/>
          </a:ln>
        </p:spPr>
      </p:cxnSp>
      <p:sp>
        <p:nvSpPr>
          <p:cNvPr id="19" name="Oval 18"/>
          <p:cNvSpPr/>
          <p:nvPr/>
        </p:nvSpPr>
        <p:spPr bwMode="auto">
          <a:xfrm>
            <a:off x="7094538" y="2617788"/>
            <a:ext cx="90487" cy="90487"/>
          </a:xfrm>
          <a:prstGeom prst="ellipse">
            <a:avLst/>
          </a:prstGeom>
          <a:solidFill>
            <a:schemeClr val="bg1"/>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31" name="Oval 30"/>
          <p:cNvSpPr/>
          <p:nvPr/>
        </p:nvSpPr>
        <p:spPr bwMode="auto">
          <a:xfrm>
            <a:off x="4676775" y="2617788"/>
            <a:ext cx="92075" cy="90487"/>
          </a:xfrm>
          <a:prstGeom prst="ellipse">
            <a:avLst/>
          </a:prstGeom>
          <a:solidFill>
            <a:schemeClr val="bg1"/>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cxnSp>
        <p:nvCxnSpPr>
          <p:cNvPr id="13326" name="Straight Arrow Connector 32"/>
          <p:cNvCxnSpPr>
            <a:cxnSpLocks noChangeShapeType="1"/>
          </p:cNvCxnSpPr>
          <p:nvPr/>
        </p:nvCxnSpPr>
        <p:spPr bwMode="auto">
          <a:xfrm flipV="1">
            <a:off x="5922963" y="2027238"/>
            <a:ext cx="3068637" cy="1049337"/>
          </a:xfrm>
          <a:prstGeom prst="straightConnector1">
            <a:avLst/>
          </a:prstGeom>
          <a:noFill/>
          <a:ln w="25400">
            <a:solidFill>
              <a:srgbClr val="FFFFC2"/>
            </a:solidFill>
            <a:round/>
            <a:headEnd/>
            <a:tailEnd type="arrow" w="med" len="med"/>
          </a:ln>
        </p:spPr>
      </p:cxnSp>
      <p:cxnSp>
        <p:nvCxnSpPr>
          <p:cNvPr id="13327" name="Straight Arrow Connector 34"/>
          <p:cNvCxnSpPr>
            <a:cxnSpLocks noChangeShapeType="1"/>
          </p:cNvCxnSpPr>
          <p:nvPr/>
        </p:nvCxnSpPr>
        <p:spPr bwMode="auto">
          <a:xfrm flipV="1">
            <a:off x="3916363" y="2055813"/>
            <a:ext cx="5075237" cy="1020762"/>
          </a:xfrm>
          <a:prstGeom prst="straightConnector1">
            <a:avLst/>
          </a:prstGeom>
          <a:noFill/>
          <a:ln w="25400">
            <a:solidFill>
              <a:srgbClr val="FFFFC2"/>
            </a:solidFill>
            <a:round/>
            <a:headEnd/>
            <a:tailEnd type="arrow" w="med" len="med"/>
          </a:ln>
        </p:spPr>
      </p:cxnSp>
      <p:sp>
        <p:nvSpPr>
          <p:cNvPr id="55" name="Left Brace 54"/>
          <p:cNvSpPr/>
          <p:nvPr/>
        </p:nvSpPr>
        <p:spPr bwMode="auto">
          <a:xfrm rot="5400000">
            <a:off x="5112544" y="1837532"/>
            <a:ext cx="390525" cy="1169987"/>
          </a:xfrm>
          <a:prstGeom prst="leftBrace">
            <a:avLst>
              <a:gd name="adj1" fmla="val 29903"/>
              <a:gd name="adj2" fmla="val 50000"/>
            </a:avLst>
          </a:pr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13329" name="TextBox 55"/>
          <p:cNvSpPr txBox="1">
            <a:spLocks noChangeArrowheads="1"/>
          </p:cNvSpPr>
          <p:nvPr/>
        </p:nvSpPr>
        <p:spPr bwMode="auto">
          <a:xfrm>
            <a:off x="3767138" y="1874838"/>
            <a:ext cx="19113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a:solidFill>
                  <a:schemeClr val="bg1"/>
                </a:solidFill>
              </a:rPr>
              <a:t>less bulgy, longer </a:t>
            </a:r>
            <a:r>
              <a:rPr lang="en-US" i="1" dirty="0">
                <a:solidFill>
                  <a:schemeClr val="bg1"/>
                </a:solidFill>
              </a:rPr>
              <a:t>f</a:t>
            </a:r>
          </a:p>
        </p:txBody>
      </p:sp>
      <p:sp>
        <p:nvSpPr>
          <p:cNvPr id="13330" name="TextBox 81"/>
          <p:cNvSpPr txBox="1">
            <a:spLocks noChangeArrowheads="1"/>
          </p:cNvSpPr>
          <p:nvPr/>
        </p:nvSpPr>
        <p:spPr bwMode="auto">
          <a:xfrm>
            <a:off x="4676775" y="3747407"/>
            <a:ext cx="2089150" cy="369887"/>
          </a:xfrm>
          <a:prstGeom prst="rect">
            <a:avLst/>
          </a:prstGeom>
          <a:noFill/>
          <a:ln>
            <a:noFill/>
          </a:ln>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a:solidFill>
                  <a:schemeClr val="bg1"/>
                </a:solidFill>
              </a:rPr>
              <a:t>professor is in focus </a:t>
            </a:r>
          </a:p>
        </p:txBody>
      </p:sp>
      <p:cxnSp>
        <p:nvCxnSpPr>
          <p:cNvPr id="13331" name="Straight Arrow Connector 57"/>
          <p:cNvCxnSpPr>
            <a:cxnSpLocks noChangeShapeType="1"/>
            <a:stCxn id="13330" idx="0"/>
          </p:cNvCxnSpPr>
          <p:nvPr/>
        </p:nvCxnSpPr>
        <p:spPr bwMode="auto">
          <a:xfrm flipV="1">
            <a:off x="5721350" y="2993571"/>
            <a:ext cx="1862364" cy="753836"/>
          </a:xfrm>
          <a:prstGeom prst="straightConnector1">
            <a:avLst/>
          </a:prstGeom>
          <a:noFill/>
          <a:ln w="9525">
            <a:solidFill>
              <a:schemeClr val="bg1"/>
            </a:solidFill>
            <a:round/>
            <a:headEnd/>
            <a:tailEnd type="arrow" w="med" len="med"/>
          </a:ln>
        </p:spPr>
      </p:cxnSp>
      <p:sp>
        <p:nvSpPr>
          <p:cNvPr id="13332" name="TextBox 84"/>
          <p:cNvSpPr txBox="1">
            <a:spLocks noChangeArrowheads="1"/>
          </p:cNvSpPr>
          <p:nvPr/>
        </p:nvSpPr>
        <p:spPr bwMode="auto">
          <a:xfrm>
            <a:off x="6705600" y="1225550"/>
            <a:ext cx="2174875" cy="369888"/>
          </a:xfrm>
          <a:prstGeom prst="rect">
            <a:avLst/>
          </a:prstGeom>
          <a:noFill/>
          <a:ln>
            <a:noFill/>
          </a:ln>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a:solidFill>
                  <a:schemeClr val="bg1"/>
                </a:solidFill>
              </a:rPr>
              <a:t>thumb is out of focus</a:t>
            </a:r>
          </a:p>
        </p:txBody>
      </p:sp>
      <p:cxnSp>
        <p:nvCxnSpPr>
          <p:cNvPr id="13333" name="Straight Arrow Connector 85"/>
          <p:cNvCxnSpPr>
            <a:cxnSpLocks noChangeShapeType="1"/>
          </p:cNvCxnSpPr>
          <p:nvPr/>
        </p:nvCxnSpPr>
        <p:spPr bwMode="auto">
          <a:xfrm>
            <a:off x="7924800" y="1679575"/>
            <a:ext cx="685800" cy="347663"/>
          </a:xfrm>
          <a:prstGeom prst="straightConnector1">
            <a:avLst/>
          </a:prstGeom>
          <a:noFill/>
          <a:ln w="9525">
            <a:solidFill>
              <a:schemeClr val="bg1"/>
            </a:solidFill>
            <a:round/>
            <a:headEnd/>
            <a:tailEnd type="arrow" w="med" len="med"/>
          </a:ln>
        </p:spPr>
      </p:cxnSp>
      <p:cxnSp>
        <p:nvCxnSpPr>
          <p:cNvPr id="13335" name="Straight Connector 60"/>
          <p:cNvCxnSpPr>
            <a:cxnSpLocks noChangeShapeType="1"/>
          </p:cNvCxnSpPr>
          <p:nvPr/>
        </p:nvCxnSpPr>
        <p:spPr bwMode="auto">
          <a:xfrm>
            <a:off x="609600" y="5484319"/>
            <a:ext cx="8001000" cy="0"/>
          </a:xfrm>
          <a:prstGeom prst="line">
            <a:avLst/>
          </a:prstGeom>
          <a:noFill/>
          <a:ln w="19050">
            <a:solidFill>
              <a:schemeClr val="accent4"/>
            </a:solidFill>
            <a:prstDash val="dash"/>
            <a:round/>
            <a:headEnd/>
            <a:tailEnd/>
          </a:ln>
        </p:spPr>
      </p:cxnSp>
      <p:grpSp>
        <p:nvGrpSpPr>
          <p:cNvPr id="13336" name="Group 61"/>
          <p:cNvGrpSpPr>
            <a:grpSpLocks/>
          </p:cNvGrpSpPr>
          <p:nvPr/>
        </p:nvGrpSpPr>
        <p:grpSpPr bwMode="auto">
          <a:xfrm>
            <a:off x="5638800" y="4878388"/>
            <a:ext cx="533400" cy="1212850"/>
            <a:chOff x="5923994" y="2058837"/>
            <a:chExt cx="801212" cy="3541497"/>
          </a:xfrm>
          <a:solidFill>
            <a:schemeClr val="accent4">
              <a:lumMod val="50000"/>
              <a:alpha val="25000"/>
            </a:schemeClr>
          </a:solidFill>
        </p:grpSpPr>
        <p:sp>
          <p:nvSpPr>
            <p:cNvPr id="63" name="Freeform 62"/>
            <p:cNvSpPr/>
            <p:nvPr/>
          </p:nvSpPr>
          <p:spPr bwMode="auto">
            <a:xfrm>
              <a:off x="6324600" y="2058837"/>
              <a:ext cx="400606" cy="3541497"/>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grp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64" name="Freeform 63"/>
            <p:cNvSpPr/>
            <p:nvPr/>
          </p:nvSpPr>
          <p:spPr bwMode="auto">
            <a:xfrm rot="10800000">
              <a:off x="5923994" y="2058837"/>
              <a:ext cx="400606" cy="3541497"/>
            </a:xfrm>
            <a:custGeom>
              <a:avLst/>
              <a:gdLst>
                <a:gd name="connsiteX0" fmla="*/ 0 w 400606"/>
                <a:gd name="connsiteY0" fmla="*/ 0 h 3541485"/>
                <a:gd name="connsiteX1" fmla="*/ 348343 w 400606"/>
                <a:gd name="connsiteY1" fmla="*/ 1132114 h 3541485"/>
                <a:gd name="connsiteX2" fmla="*/ 362857 w 400606"/>
                <a:gd name="connsiteY2" fmla="*/ 2380343 h 3541485"/>
                <a:gd name="connsiteX3" fmla="*/ 0 w 400606"/>
                <a:gd name="connsiteY3" fmla="*/ 3541485 h 3541485"/>
              </a:gdLst>
              <a:ahLst/>
              <a:cxnLst>
                <a:cxn ang="0">
                  <a:pos x="connsiteX0" y="connsiteY0"/>
                </a:cxn>
                <a:cxn ang="0">
                  <a:pos x="connsiteX1" y="connsiteY1"/>
                </a:cxn>
                <a:cxn ang="0">
                  <a:pos x="connsiteX2" y="connsiteY2"/>
                </a:cxn>
                <a:cxn ang="0">
                  <a:pos x="connsiteX3" y="connsiteY3"/>
                </a:cxn>
              </a:cxnLst>
              <a:rect l="l" t="t" r="r" b="b"/>
              <a:pathLst>
                <a:path w="400606" h="3541485">
                  <a:moveTo>
                    <a:pt x="0" y="0"/>
                  </a:moveTo>
                  <a:cubicBezTo>
                    <a:pt x="143933" y="367695"/>
                    <a:pt x="287867" y="735390"/>
                    <a:pt x="348343" y="1132114"/>
                  </a:cubicBezTo>
                  <a:cubicBezTo>
                    <a:pt x="408819" y="1528838"/>
                    <a:pt x="420914" y="1978781"/>
                    <a:pt x="362857" y="2380343"/>
                  </a:cubicBezTo>
                  <a:cubicBezTo>
                    <a:pt x="304800" y="2781905"/>
                    <a:pt x="152400" y="3161695"/>
                    <a:pt x="0" y="3541485"/>
                  </a:cubicBezTo>
                </a:path>
              </a:pathLst>
            </a:custGeom>
            <a:grp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grpSp>
      <p:sp>
        <p:nvSpPr>
          <p:cNvPr id="65" name="Arc 64"/>
          <p:cNvSpPr>
            <a:spLocks/>
          </p:cNvSpPr>
          <p:nvPr/>
        </p:nvSpPr>
        <p:spPr bwMode="auto">
          <a:xfrm>
            <a:off x="5730876" y="4500065"/>
            <a:ext cx="1991785" cy="1968509"/>
          </a:xfrm>
          <a:custGeom>
            <a:avLst/>
            <a:gdLst>
              <a:gd name="T0" fmla="*/ 201090 w 1991785"/>
              <a:gd name="T1" fmla="*/ 391130 h 1968203"/>
              <a:gd name="T2" fmla="*/ 1303461 w 1991785"/>
              <a:gd name="T3" fmla="*/ 48107 h 1968203"/>
              <a:gd name="T4" fmla="*/ 1991767 w 1991785"/>
              <a:gd name="T5" fmla="*/ 978121 h 1968203"/>
              <a:gd name="T6" fmla="*/ 1314707 w 1991785"/>
              <a:gd name="T7" fmla="*/ 1916414 h 1968203"/>
              <a:gd name="T8" fmla="*/ 208377 w 1991785"/>
              <a:gd name="T9" fmla="*/ 1586492 h 1968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1785" h="1968203" stroke="0">
                <a:moveTo>
                  <a:pt x="201090" y="391130"/>
                </a:moveTo>
                <a:cubicBezTo>
                  <a:pt x="456960" y="56242"/>
                  <a:pt x="899576" y="-81486"/>
                  <a:pt x="1303461" y="48107"/>
                </a:cubicBezTo>
                <a:cubicBezTo>
                  <a:pt x="1711763" y="179117"/>
                  <a:pt x="1989158" y="553924"/>
                  <a:pt x="1991767" y="978121"/>
                </a:cubicBezTo>
                <a:cubicBezTo>
                  <a:pt x="1994376" y="1402411"/>
                  <a:pt x="1721492" y="1780584"/>
                  <a:pt x="1314707" y="1916414"/>
                </a:cubicBezTo>
                <a:cubicBezTo>
                  <a:pt x="912463" y="2050728"/>
                  <a:pt x="468277" y="1918266"/>
                  <a:pt x="208377" y="1586492"/>
                </a:cubicBezTo>
                <a:lnTo>
                  <a:pt x="995893" y="984102"/>
                </a:lnTo>
                <a:lnTo>
                  <a:pt x="201090" y="391130"/>
                </a:lnTo>
                <a:close/>
              </a:path>
              <a:path w="1991785" h="1968203" fill="none">
                <a:moveTo>
                  <a:pt x="201090" y="391130"/>
                </a:moveTo>
                <a:cubicBezTo>
                  <a:pt x="456960" y="56242"/>
                  <a:pt x="899576" y="-81486"/>
                  <a:pt x="1303461" y="48107"/>
                </a:cubicBezTo>
                <a:cubicBezTo>
                  <a:pt x="1711763" y="179117"/>
                  <a:pt x="1989158" y="553924"/>
                  <a:pt x="1991767" y="978121"/>
                </a:cubicBezTo>
                <a:cubicBezTo>
                  <a:pt x="1994376" y="1402411"/>
                  <a:pt x="1721492" y="1780584"/>
                  <a:pt x="1314707" y="1916414"/>
                </a:cubicBezTo>
                <a:cubicBezTo>
                  <a:pt x="912463" y="2050728"/>
                  <a:pt x="468277" y="1918266"/>
                  <a:pt x="208377" y="1586492"/>
                </a:cubicBezTo>
              </a:path>
            </a:pathLst>
          </a:custGeom>
          <a:noFill/>
          <a:ln w="25400" cap="flat" cmpd="sng">
            <a:solidFill>
              <a:schemeClr val="bg1"/>
            </a:solidFill>
            <a:prstDash val="solid"/>
            <a:round/>
            <a:headEnd type="none" w="med" len="med"/>
            <a:tailEnd type="none" w="med" len="med"/>
          </a:ln>
          <a:effectLst>
            <a:outerShdw blurRad="50800" dist="38100" algn="l" rotWithShape="0">
              <a:schemeClr val="bg1">
                <a:alpha val="65999"/>
              </a:schemeClr>
            </a:outerShdw>
          </a:effectLst>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13338" name="Picture 2" descr="C:\Users\Ellen\AppData\Local\Microsoft\Windows\Temporary Internet Files\Content.IE5\M3II7C7U\MC90044132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3642065" y="5396375"/>
            <a:ext cx="548935" cy="5490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39" name="Picture 9" descr="C:\Users\Ellen\AppData\Local\Microsoft\Windows\Temporary Internet Files\Content.IE5\NZM5VA9P\MC900435987[2].wmf"/>
          <p:cNvPicPr>
            <a:picLocks noChangeAspect="1" noChangeArrowheads="1"/>
          </p:cNvPicPr>
          <p:nvPr/>
        </p:nvPicPr>
        <p:blipFill>
          <a:blip r:embed="rId4">
            <a:extLst>
              <a:ext uri="{28A0092B-C50C-407E-A947-70E740481C1C}">
                <a14:useLocalDpi xmlns:a14="http://schemas.microsoft.com/office/drawing/2010/main" val="0"/>
              </a:ext>
            </a:extLst>
          </a:blip>
          <a:srcRect l="7690" t="3558" r="9871" b="8546"/>
          <a:stretch>
            <a:fillRect/>
          </a:stretch>
        </p:blipFill>
        <p:spPr bwMode="auto">
          <a:xfrm>
            <a:off x="609601" y="4268734"/>
            <a:ext cx="994528" cy="1215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3340" name="Straight Arrow Connector 67"/>
          <p:cNvCxnSpPr>
            <a:cxnSpLocks noChangeShapeType="1"/>
          </p:cNvCxnSpPr>
          <p:nvPr/>
        </p:nvCxnSpPr>
        <p:spPr bwMode="auto">
          <a:xfrm>
            <a:off x="963930" y="4649794"/>
            <a:ext cx="4958883" cy="0"/>
          </a:xfrm>
          <a:prstGeom prst="straightConnector1">
            <a:avLst/>
          </a:prstGeom>
          <a:noFill/>
          <a:ln w="25400">
            <a:solidFill>
              <a:srgbClr val="FF6600"/>
            </a:solidFill>
            <a:round/>
            <a:headEnd/>
            <a:tailEnd type="arrow" w="med" len="med"/>
          </a:ln>
        </p:spPr>
      </p:cxnSp>
      <p:cxnSp>
        <p:nvCxnSpPr>
          <p:cNvPr id="13341" name="Straight Arrow Connector 68"/>
          <p:cNvCxnSpPr>
            <a:cxnSpLocks noChangeShapeType="1"/>
          </p:cNvCxnSpPr>
          <p:nvPr/>
        </p:nvCxnSpPr>
        <p:spPr bwMode="auto">
          <a:xfrm>
            <a:off x="963929" y="4649794"/>
            <a:ext cx="7646671" cy="1295603"/>
          </a:xfrm>
          <a:prstGeom prst="straightConnector1">
            <a:avLst/>
          </a:prstGeom>
          <a:noFill/>
          <a:ln w="25400">
            <a:solidFill>
              <a:srgbClr val="FF6600"/>
            </a:solidFill>
            <a:round/>
            <a:headEnd/>
            <a:tailEnd type="arrow" w="med" len="med"/>
          </a:ln>
        </p:spPr>
      </p:cxnSp>
      <p:cxnSp>
        <p:nvCxnSpPr>
          <p:cNvPr id="13342" name="Straight Arrow Connector 69"/>
          <p:cNvCxnSpPr>
            <a:cxnSpLocks noChangeShapeType="1"/>
          </p:cNvCxnSpPr>
          <p:nvPr/>
        </p:nvCxnSpPr>
        <p:spPr bwMode="auto">
          <a:xfrm>
            <a:off x="5922813" y="4651341"/>
            <a:ext cx="2001987" cy="1817233"/>
          </a:xfrm>
          <a:prstGeom prst="straightConnector1">
            <a:avLst/>
          </a:prstGeom>
          <a:noFill/>
          <a:ln w="25400">
            <a:solidFill>
              <a:srgbClr val="FF6600"/>
            </a:solidFill>
            <a:round/>
            <a:headEnd/>
            <a:tailEnd type="arrow" w="med" len="med"/>
          </a:ln>
        </p:spPr>
      </p:cxnSp>
      <p:cxnSp>
        <p:nvCxnSpPr>
          <p:cNvPr id="13343" name="Straight Arrow Connector 70"/>
          <p:cNvCxnSpPr>
            <a:cxnSpLocks noChangeShapeType="1"/>
          </p:cNvCxnSpPr>
          <p:nvPr/>
        </p:nvCxnSpPr>
        <p:spPr bwMode="auto">
          <a:xfrm>
            <a:off x="3916532" y="5898218"/>
            <a:ext cx="2014543" cy="0"/>
          </a:xfrm>
          <a:prstGeom prst="straightConnector1">
            <a:avLst/>
          </a:prstGeom>
          <a:noFill/>
          <a:ln w="25400">
            <a:solidFill>
              <a:srgbClr val="FFFFC2"/>
            </a:solidFill>
            <a:round/>
            <a:headEnd/>
            <a:tailEnd type="arrow" w="med" len="med"/>
          </a:ln>
        </p:spPr>
      </p:cxnSp>
      <p:sp>
        <p:nvSpPr>
          <p:cNvPr id="72" name="Oval 71"/>
          <p:cNvSpPr/>
          <p:nvPr/>
        </p:nvSpPr>
        <p:spPr bwMode="auto">
          <a:xfrm>
            <a:off x="6781800" y="5438775"/>
            <a:ext cx="92075" cy="90488"/>
          </a:xfrm>
          <a:prstGeom prst="ellipse">
            <a:avLst/>
          </a:prstGeom>
          <a:solidFill>
            <a:schemeClr val="bg1"/>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73" name="Oval 72"/>
          <p:cNvSpPr/>
          <p:nvPr/>
        </p:nvSpPr>
        <p:spPr bwMode="auto">
          <a:xfrm>
            <a:off x="4937125" y="5438775"/>
            <a:ext cx="92075" cy="90488"/>
          </a:xfrm>
          <a:prstGeom prst="ellipse">
            <a:avLst/>
          </a:prstGeom>
          <a:solidFill>
            <a:schemeClr val="bg1"/>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cxnSp>
        <p:nvCxnSpPr>
          <p:cNvPr id="13346" name="Straight Arrow Connector 73"/>
          <p:cNvCxnSpPr>
            <a:cxnSpLocks noChangeShapeType="1"/>
          </p:cNvCxnSpPr>
          <p:nvPr/>
        </p:nvCxnSpPr>
        <p:spPr bwMode="auto">
          <a:xfrm flipV="1">
            <a:off x="5922813" y="4649794"/>
            <a:ext cx="2916387" cy="1248425"/>
          </a:xfrm>
          <a:prstGeom prst="straightConnector1">
            <a:avLst/>
          </a:prstGeom>
          <a:noFill/>
          <a:ln w="25400">
            <a:solidFill>
              <a:srgbClr val="FFFFC2"/>
            </a:solidFill>
            <a:round/>
            <a:headEnd/>
            <a:tailEnd type="arrow" w="med" len="med"/>
          </a:ln>
        </p:spPr>
      </p:cxnSp>
      <p:cxnSp>
        <p:nvCxnSpPr>
          <p:cNvPr id="13347" name="Straight Arrow Connector 74"/>
          <p:cNvCxnSpPr>
            <a:cxnSpLocks noChangeShapeType="1"/>
          </p:cNvCxnSpPr>
          <p:nvPr/>
        </p:nvCxnSpPr>
        <p:spPr bwMode="auto">
          <a:xfrm flipV="1">
            <a:off x="3916532" y="4876527"/>
            <a:ext cx="5075068" cy="1021691"/>
          </a:xfrm>
          <a:prstGeom prst="straightConnector1">
            <a:avLst/>
          </a:prstGeom>
          <a:noFill/>
          <a:ln w="25400">
            <a:solidFill>
              <a:srgbClr val="FFFFC2"/>
            </a:solidFill>
            <a:round/>
            <a:headEnd/>
            <a:tailEnd type="arrow" w="med" len="med"/>
          </a:ln>
        </p:spPr>
      </p:cxnSp>
      <p:sp>
        <p:nvSpPr>
          <p:cNvPr id="79" name="Left Brace 78"/>
          <p:cNvSpPr/>
          <p:nvPr/>
        </p:nvSpPr>
        <p:spPr bwMode="auto">
          <a:xfrm rot="5400000">
            <a:off x="5259388" y="4743450"/>
            <a:ext cx="390525" cy="942975"/>
          </a:xfrm>
          <a:prstGeom prst="leftBrace">
            <a:avLst>
              <a:gd name="adj1" fmla="val 29903"/>
              <a:gd name="adj2" fmla="val 50000"/>
            </a:avLst>
          </a:prstGeom>
          <a:no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13349" name="TextBox 80"/>
          <p:cNvSpPr txBox="1">
            <a:spLocks noChangeArrowheads="1"/>
          </p:cNvSpPr>
          <p:nvPr/>
        </p:nvSpPr>
        <p:spPr bwMode="auto">
          <a:xfrm>
            <a:off x="3583685" y="4677883"/>
            <a:ext cx="2147191" cy="3693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chemeClr val="bg1"/>
                </a:solidFill>
              </a:rPr>
              <a:t>more bulgy, shorter </a:t>
            </a:r>
            <a:r>
              <a:rPr lang="en-US" i="1">
                <a:solidFill>
                  <a:schemeClr val="bg1"/>
                </a:solidFill>
              </a:rPr>
              <a:t>f</a:t>
            </a:r>
          </a:p>
        </p:txBody>
      </p:sp>
      <p:sp>
        <p:nvSpPr>
          <p:cNvPr id="13350" name="TextBox 87"/>
          <p:cNvSpPr txBox="1">
            <a:spLocks noChangeArrowheads="1"/>
          </p:cNvSpPr>
          <p:nvPr/>
        </p:nvSpPr>
        <p:spPr bwMode="auto">
          <a:xfrm>
            <a:off x="6923806" y="4130675"/>
            <a:ext cx="1784399" cy="369390"/>
          </a:xfrm>
          <a:prstGeom prst="rect">
            <a:avLst/>
          </a:prstGeom>
          <a:noFill/>
          <a:ln>
            <a:noFill/>
          </a:ln>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a:solidFill>
                  <a:schemeClr val="bg1"/>
                </a:solidFill>
              </a:rPr>
              <a:t>thumb is in focus</a:t>
            </a:r>
          </a:p>
        </p:txBody>
      </p:sp>
      <p:cxnSp>
        <p:nvCxnSpPr>
          <p:cNvPr id="13351" name="Straight Arrow Connector 88"/>
          <p:cNvCxnSpPr>
            <a:cxnSpLocks noChangeShapeType="1"/>
            <a:stCxn id="13350" idx="2"/>
          </p:cNvCxnSpPr>
          <p:nvPr/>
        </p:nvCxnSpPr>
        <p:spPr bwMode="auto">
          <a:xfrm flipH="1">
            <a:off x="7701063" y="4500065"/>
            <a:ext cx="114943" cy="518937"/>
          </a:xfrm>
          <a:prstGeom prst="straightConnector1">
            <a:avLst/>
          </a:prstGeom>
          <a:noFill/>
          <a:ln w="9525">
            <a:solidFill>
              <a:schemeClr val="bg1"/>
            </a:solidFill>
            <a:round/>
            <a:headEnd/>
            <a:tailEnd type="arrow" w="med" len="med"/>
          </a:ln>
        </p:spPr>
      </p:cxnSp>
      <p:sp>
        <p:nvSpPr>
          <p:cNvPr id="13352" name="TextBox 91"/>
          <p:cNvSpPr txBox="1">
            <a:spLocks noChangeArrowheads="1"/>
          </p:cNvSpPr>
          <p:nvPr/>
        </p:nvSpPr>
        <p:spPr bwMode="auto">
          <a:xfrm>
            <a:off x="3864883" y="6283879"/>
            <a:ext cx="2430537" cy="369390"/>
          </a:xfrm>
          <a:prstGeom prst="rect">
            <a:avLst/>
          </a:prstGeom>
          <a:noFill/>
          <a:ln>
            <a:noFill/>
          </a:ln>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a:solidFill>
                  <a:schemeClr val="bg1"/>
                </a:solidFill>
              </a:rPr>
              <a:t>professor is out of focus</a:t>
            </a:r>
          </a:p>
        </p:txBody>
      </p:sp>
      <p:cxnSp>
        <p:nvCxnSpPr>
          <p:cNvPr id="13353" name="Straight Arrow Connector 92"/>
          <p:cNvCxnSpPr>
            <a:cxnSpLocks noChangeShapeType="1"/>
            <a:stCxn id="13352" idx="0"/>
          </p:cNvCxnSpPr>
          <p:nvPr/>
        </p:nvCxnSpPr>
        <p:spPr bwMode="auto">
          <a:xfrm flipV="1">
            <a:off x="5080152" y="5814938"/>
            <a:ext cx="1895323" cy="468941"/>
          </a:xfrm>
          <a:prstGeom prst="straightConnector1">
            <a:avLst/>
          </a:prstGeom>
          <a:noFill/>
          <a:ln w="9525">
            <a:solidFill>
              <a:schemeClr val="bg1"/>
            </a:solidFill>
            <a:round/>
            <a:headEnd/>
            <a:tailEnd type="arrow" w="med" len="med"/>
          </a:ln>
        </p:spPr>
      </p:cxnSp>
      <p:sp>
        <p:nvSpPr>
          <p:cNvPr id="46"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6" name="Slide Number Placeholder 5"/>
          <p:cNvSpPr>
            <a:spLocks noGrp="1"/>
          </p:cNvSpPr>
          <p:nvPr>
            <p:ph type="sldNum" sz="quarter" idx="12"/>
          </p:nvPr>
        </p:nvSpPr>
        <p:spPr/>
        <p:txBody>
          <a:bodyPr/>
          <a:lstStyle/>
          <a:p>
            <a:fld id="{7F2C8DE1-5B0B-DD4F-89A9-EF10D4F882EF}" type="slidenum">
              <a:rPr lang="en-US" smtClean="0"/>
              <a:t>35</a:t>
            </a:fld>
            <a:endParaRPr lang="en-US"/>
          </a:p>
        </p:txBody>
      </p:sp>
    </p:spTree>
    <p:extLst>
      <p:ext uri="{BB962C8B-B14F-4D97-AF65-F5344CB8AC3E}">
        <p14:creationId xmlns:p14="http://schemas.microsoft.com/office/powerpoint/2010/main" val="10486252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r>
              <a:rPr lang="en-US" dirty="0">
                <a:ea typeface="ＭＳ Ｐゴシック" charset="0"/>
              </a:rPr>
              <a:t>Concept </a:t>
            </a:r>
            <a:r>
              <a:rPr lang="en-US" dirty="0" smtClean="0">
                <a:ea typeface="ＭＳ Ｐゴシック" charset="0"/>
              </a:rPr>
              <a:t>questions </a:t>
            </a:r>
            <a:r>
              <a:rPr lang="en-US" dirty="0">
                <a:ea typeface="ＭＳ Ｐゴシック" charset="0"/>
              </a:rPr>
              <a:t>on </a:t>
            </a:r>
            <a:r>
              <a:rPr lang="en-US" dirty="0" smtClean="0">
                <a:ea typeface="ＭＳ Ｐゴシック" charset="0"/>
              </a:rPr>
              <a:t>focusing</a:t>
            </a:r>
            <a:endParaRPr lang="en-US" dirty="0">
              <a:ea typeface="ＭＳ Ｐゴシック" charset="0"/>
            </a:endParaRPr>
          </a:p>
        </p:txBody>
      </p:sp>
      <p:sp>
        <p:nvSpPr>
          <p:cNvPr id="6" name="Content Placeholder 5"/>
          <p:cNvSpPr>
            <a:spLocks noGrp="1"/>
          </p:cNvSpPr>
          <p:nvPr>
            <p:ph idx="1"/>
          </p:nvPr>
        </p:nvSpPr>
        <p:spPr/>
        <p:txBody>
          <a:bodyPr/>
          <a:lstStyle/>
          <a:p>
            <a:pPr marL="0" indent="0">
              <a:lnSpc>
                <a:spcPct val="85000"/>
              </a:lnSpc>
              <a:spcBef>
                <a:spcPct val="15000"/>
              </a:spcBef>
              <a:buFontTx/>
              <a:buNone/>
            </a:pPr>
            <a:r>
              <a:rPr lang="en-US" dirty="0">
                <a:solidFill>
                  <a:srgbClr val="000000"/>
                </a:solidFill>
                <a:ea typeface="ＭＳ Ｐゴシック" charset="0"/>
              </a:rPr>
              <a:t>You can't see </a:t>
            </a:r>
            <a:r>
              <a:rPr lang="en-US" dirty="0" smtClean="0">
                <a:solidFill>
                  <a:srgbClr val="000000"/>
                </a:solidFill>
                <a:ea typeface="ＭＳ Ｐゴシック" charset="0"/>
              </a:rPr>
              <a:t>me and </a:t>
            </a:r>
            <a:r>
              <a:rPr lang="en-US" dirty="0">
                <a:solidFill>
                  <a:srgbClr val="000000"/>
                </a:solidFill>
                <a:ea typeface="ＭＳ Ｐゴシック" charset="0"/>
              </a:rPr>
              <a:t>your thumb clearly </a:t>
            </a:r>
            <a:r>
              <a:rPr lang="en-US" i="1" dirty="0">
                <a:solidFill>
                  <a:srgbClr val="000000"/>
                </a:solidFill>
                <a:ea typeface="ＭＳ Ｐゴシック" charset="0"/>
              </a:rPr>
              <a:t>at the same time</a:t>
            </a:r>
          </a:p>
          <a:p>
            <a:pPr marL="762000" lvl="1" indent="-381000">
              <a:lnSpc>
                <a:spcPct val="85000"/>
              </a:lnSpc>
              <a:spcBef>
                <a:spcPct val="15000"/>
              </a:spcBef>
              <a:buFontTx/>
              <a:buAutoNum type="alphaLcParenR"/>
            </a:pPr>
            <a:r>
              <a:rPr lang="en-US" dirty="0">
                <a:solidFill>
                  <a:srgbClr val="000000"/>
                </a:solidFill>
                <a:ea typeface="ＭＳ Ｐゴシック" charset="0"/>
              </a:rPr>
              <a:t>because your </a:t>
            </a:r>
            <a:r>
              <a:rPr lang="en-US" i="1" dirty="0">
                <a:solidFill>
                  <a:srgbClr val="000000"/>
                </a:solidFill>
                <a:ea typeface="ＭＳ Ｐゴシック" charset="0"/>
              </a:rPr>
              <a:t>pupil </a:t>
            </a:r>
            <a:r>
              <a:rPr lang="en-US" dirty="0">
                <a:solidFill>
                  <a:srgbClr val="000000"/>
                </a:solidFill>
                <a:ea typeface="ＭＳ Ｐゴシック" charset="0"/>
              </a:rPr>
              <a:t>is too small</a:t>
            </a:r>
          </a:p>
          <a:p>
            <a:pPr marL="762000" lvl="1" indent="-381000">
              <a:lnSpc>
                <a:spcPct val="85000"/>
              </a:lnSpc>
              <a:spcBef>
                <a:spcPct val="15000"/>
              </a:spcBef>
              <a:buFontTx/>
              <a:buAutoNum type="alphaLcParenR"/>
            </a:pPr>
            <a:r>
              <a:rPr lang="en-US" dirty="0">
                <a:solidFill>
                  <a:srgbClr val="000000"/>
                </a:solidFill>
                <a:ea typeface="ＭＳ Ｐゴシック" charset="0"/>
              </a:rPr>
              <a:t>because your iris can't change fast enough</a:t>
            </a:r>
          </a:p>
          <a:p>
            <a:pPr marL="762000" lvl="1" indent="-381000">
              <a:lnSpc>
                <a:spcPct val="85000"/>
              </a:lnSpc>
              <a:spcBef>
                <a:spcPct val="15000"/>
              </a:spcBef>
              <a:buFontTx/>
              <a:buAutoNum type="alphaLcParenR"/>
            </a:pPr>
            <a:r>
              <a:rPr lang="en-US" dirty="0">
                <a:solidFill>
                  <a:srgbClr val="000000"/>
                </a:solidFill>
                <a:ea typeface="ＭＳ Ｐゴシック" charset="0"/>
              </a:rPr>
              <a:t>because your eye cannot </a:t>
            </a:r>
            <a:r>
              <a:rPr lang="en-US" i="1" dirty="0">
                <a:solidFill>
                  <a:srgbClr val="000000"/>
                </a:solidFill>
                <a:ea typeface="ＭＳ Ｐゴシック" charset="0"/>
              </a:rPr>
              <a:t>accommodate</a:t>
            </a:r>
            <a:r>
              <a:rPr lang="en-US" sz="2800" i="1" dirty="0">
                <a:solidFill>
                  <a:srgbClr val="000000"/>
                </a:solidFill>
                <a:ea typeface="ＭＳ Ｐゴシック" charset="0"/>
              </a:rPr>
              <a:t> </a:t>
            </a:r>
            <a:endParaRPr lang="en-US" sz="2800" dirty="0">
              <a:solidFill>
                <a:srgbClr val="000000"/>
              </a:solidFill>
              <a:ea typeface="ＭＳ Ｐゴシック" charset="0"/>
            </a:endParaRPr>
          </a:p>
          <a:p>
            <a:pPr marL="762000" lvl="1" indent="-381000">
              <a:lnSpc>
                <a:spcPct val="85000"/>
              </a:lnSpc>
              <a:spcBef>
                <a:spcPct val="15000"/>
              </a:spcBef>
              <a:buFontTx/>
              <a:buAutoNum type="alphaLcParenR"/>
            </a:pPr>
            <a:r>
              <a:rPr lang="en-US" dirty="0">
                <a:solidFill>
                  <a:srgbClr val="000000"/>
                </a:solidFill>
                <a:ea typeface="ＭＳ Ｐゴシック" charset="0"/>
              </a:rPr>
              <a:t>because your eye does not have enough depth of field</a:t>
            </a:r>
          </a:p>
          <a:p>
            <a:pPr marL="0" indent="0"/>
            <a:endParaRPr lang="en-US" sz="4000" dirty="0">
              <a:ea typeface="ＭＳ Ｐゴシック" charset="0"/>
            </a:endParaRPr>
          </a:p>
        </p:txBody>
      </p:sp>
      <p:sp>
        <p:nvSpPr>
          <p:cNvPr id="4"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5" name="Slide Number Placeholder 4"/>
          <p:cNvSpPr>
            <a:spLocks noGrp="1"/>
          </p:cNvSpPr>
          <p:nvPr>
            <p:ph type="sldNum" sz="quarter" idx="12"/>
          </p:nvPr>
        </p:nvSpPr>
        <p:spPr/>
        <p:txBody>
          <a:bodyPr/>
          <a:lstStyle/>
          <a:p>
            <a:fld id="{7F2C8DE1-5B0B-DD4F-89A9-EF10D4F882EF}" type="slidenum">
              <a:rPr lang="en-US" smtClean="0"/>
              <a:t>36</a:t>
            </a:fld>
            <a:endParaRPr lang="en-US"/>
          </a:p>
        </p:txBody>
      </p:sp>
      <p:sp>
        <p:nvSpPr>
          <p:cNvPr id="7" name="Rectangle 6"/>
          <p:cNvSpPr/>
          <p:nvPr/>
        </p:nvSpPr>
        <p:spPr>
          <a:xfrm>
            <a:off x="489857" y="2540000"/>
            <a:ext cx="8055429" cy="408214"/>
          </a:xfrm>
          <a:prstGeom prst="rect">
            <a:avLst/>
          </a:prstGeom>
          <a:noFill/>
          <a:ln w="254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44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title"/>
          </p:nvPr>
        </p:nvSpPr>
        <p:spPr/>
        <p:txBody>
          <a:bodyPr/>
          <a:lstStyle/>
          <a:p>
            <a:r>
              <a:rPr lang="en-US" dirty="0">
                <a:ea typeface="ＭＳ Ｐゴシック" charset="0"/>
              </a:rPr>
              <a:t>Concept </a:t>
            </a:r>
            <a:r>
              <a:rPr lang="en-US" dirty="0" smtClean="0">
                <a:ea typeface="ＭＳ Ｐゴシック" charset="0"/>
              </a:rPr>
              <a:t>questions </a:t>
            </a:r>
            <a:r>
              <a:rPr lang="en-US" dirty="0">
                <a:ea typeface="ＭＳ Ｐゴシック" charset="0"/>
              </a:rPr>
              <a:t>on </a:t>
            </a:r>
            <a:r>
              <a:rPr lang="en-US" dirty="0" smtClean="0">
                <a:ea typeface="ＭＳ Ｐゴシック" charset="0"/>
              </a:rPr>
              <a:t>focusing</a:t>
            </a:r>
            <a:endParaRPr lang="en-US" dirty="0">
              <a:ea typeface="ＭＳ Ｐゴシック" charset="0"/>
            </a:endParaRPr>
          </a:p>
        </p:txBody>
      </p:sp>
      <p:sp>
        <p:nvSpPr>
          <p:cNvPr id="6" name="Content Placeholder 5"/>
          <p:cNvSpPr>
            <a:spLocks noGrp="1"/>
          </p:cNvSpPr>
          <p:nvPr>
            <p:ph idx="1"/>
          </p:nvPr>
        </p:nvSpPr>
        <p:spPr/>
        <p:txBody>
          <a:bodyPr/>
          <a:lstStyle/>
          <a:p>
            <a:pPr marL="0" indent="0">
              <a:lnSpc>
                <a:spcPct val="85000"/>
              </a:lnSpc>
              <a:spcBef>
                <a:spcPct val="15000"/>
              </a:spcBef>
              <a:buFontTx/>
              <a:buNone/>
            </a:pPr>
            <a:r>
              <a:rPr lang="en-US" dirty="0">
                <a:ea typeface="ＭＳ Ｐゴシック" charset="0"/>
              </a:rPr>
              <a:t>When you see someone </a:t>
            </a:r>
            <a:r>
              <a:rPr lang="en-US" i="1" dirty="0">
                <a:ea typeface="ＭＳ Ｐゴシック" charset="0"/>
              </a:rPr>
              <a:t>out-of-focus</a:t>
            </a:r>
            <a:endParaRPr lang="en-US" dirty="0">
              <a:ea typeface="ＭＳ Ｐゴシック" charset="0"/>
            </a:endParaRPr>
          </a:p>
          <a:p>
            <a:pPr marL="762000" lvl="1" indent="-381000">
              <a:lnSpc>
                <a:spcPct val="85000"/>
              </a:lnSpc>
              <a:spcBef>
                <a:spcPct val="15000"/>
              </a:spcBef>
              <a:buFontTx/>
              <a:buAutoNum type="alphaLcParenR"/>
            </a:pPr>
            <a:r>
              <a:rPr lang="en-US" dirty="0">
                <a:solidFill>
                  <a:srgbClr val="000000"/>
                </a:solidFill>
                <a:ea typeface="ＭＳ Ｐゴシック" charset="0"/>
              </a:rPr>
              <a:t>There is no image anywhere</a:t>
            </a:r>
          </a:p>
          <a:p>
            <a:pPr marL="762000" lvl="1" indent="-381000">
              <a:lnSpc>
                <a:spcPct val="85000"/>
              </a:lnSpc>
              <a:spcBef>
                <a:spcPct val="15000"/>
              </a:spcBef>
              <a:buFontTx/>
              <a:buAutoNum type="alphaLcParenR"/>
            </a:pPr>
            <a:r>
              <a:rPr lang="en-US" dirty="0">
                <a:solidFill>
                  <a:srgbClr val="000000"/>
                </a:solidFill>
                <a:ea typeface="ＭＳ Ｐゴシック" charset="0"/>
              </a:rPr>
              <a:t>There is an </a:t>
            </a:r>
            <a:r>
              <a:rPr lang="en-US" i="1" dirty="0">
                <a:solidFill>
                  <a:srgbClr val="000000"/>
                </a:solidFill>
                <a:ea typeface="ＭＳ Ｐゴシック" charset="0"/>
              </a:rPr>
              <a:t>in-focus </a:t>
            </a:r>
            <a:r>
              <a:rPr lang="en-US" dirty="0">
                <a:solidFill>
                  <a:srgbClr val="000000"/>
                </a:solidFill>
                <a:ea typeface="ＭＳ Ｐゴシック" charset="0"/>
              </a:rPr>
              <a:t>image on your fovea</a:t>
            </a:r>
          </a:p>
          <a:p>
            <a:pPr marL="762000" lvl="1" indent="-381000">
              <a:lnSpc>
                <a:spcPct val="85000"/>
              </a:lnSpc>
              <a:spcBef>
                <a:spcPct val="15000"/>
              </a:spcBef>
              <a:buFontTx/>
              <a:buAutoNum type="alphaLcParenR"/>
            </a:pPr>
            <a:r>
              <a:rPr lang="en-US" dirty="0">
                <a:solidFill>
                  <a:srgbClr val="000000"/>
                </a:solidFill>
                <a:ea typeface="ＭＳ Ｐゴシック" charset="0"/>
              </a:rPr>
              <a:t>There is an </a:t>
            </a:r>
            <a:r>
              <a:rPr lang="en-US" i="1" dirty="0">
                <a:solidFill>
                  <a:srgbClr val="000000"/>
                </a:solidFill>
                <a:ea typeface="ＭＳ Ｐゴシック" charset="0"/>
              </a:rPr>
              <a:t>in-focus </a:t>
            </a:r>
            <a:r>
              <a:rPr lang="en-US" dirty="0">
                <a:solidFill>
                  <a:srgbClr val="000000"/>
                </a:solidFill>
                <a:ea typeface="ＭＳ Ｐゴシック" charset="0"/>
              </a:rPr>
              <a:t>image on your retina</a:t>
            </a:r>
          </a:p>
          <a:p>
            <a:pPr marL="762000" lvl="1" indent="-381000">
              <a:lnSpc>
                <a:spcPct val="85000"/>
              </a:lnSpc>
              <a:spcBef>
                <a:spcPct val="15000"/>
              </a:spcBef>
              <a:buFontTx/>
              <a:buAutoNum type="alphaLcParenR"/>
            </a:pPr>
            <a:r>
              <a:rPr lang="en-US" dirty="0">
                <a:solidFill>
                  <a:srgbClr val="000000"/>
                </a:solidFill>
                <a:ea typeface="ＭＳ Ｐゴシック" charset="0"/>
              </a:rPr>
              <a:t>There is an image </a:t>
            </a:r>
            <a:r>
              <a:rPr lang="en-US" i="1" dirty="0">
                <a:solidFill>
                  <a:srgbClr val="000000"/>
                </a:solidFill>
                <a:ea typeface="ＭＳ Ｐゴシック" charset="0"/>
              </a:rPr>
              <a:t>in-focus</a:t>
            </a:r>
            <a:r>
              <a:rPr lang="en-US" dirty="0">
                <a:solidFill>
                  <a:srgbClr val="000000"/>
                </a:solidFill>
                <a:ea typeface="ＭＳ Ｐゴシック" charset="0"/>
              </a:rPr>
              <a:t> either in front or in back of your retina</a:t>
            </a:r>
          </a:p>
          <a:p>
            <a:pPr marL="0" indent="0"/>
            <a:endParaRPr lang="en-US" sz="5400" dirty="0">
              <a:ea typeface="ＭＳ Ｐゴシック" charset="0"/>
            </a:endParaRPr>
          </a:p>
        </p:txBody>
      </p:sp>
      <p:sp>
        <p:nvSpPr>
          <p:cNvPr id="4"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5" name="Slide Number Placeholder 4"/>
          <p:cNvSpPr>
            <a:spLocks noGrp="1"/>
          </p:cNvSpPr>
          <p:nvPr>
            <p:ph type="sldNum" sz="quarter" idx="12"/>
          </p:nvPr>
        </p:nvSpPr>
        <p:spPr/>
        <p:txBody>
          <a:bodyPr/>
          <a:lstStyle/>
          <a:p>
            <a:fld id="{7F2C8DE1-5B0B-DD4F-89A9-EF10D4F882EF}" type="slidenum">
              <a:rPr lang="en-US" smtClean="0"/>
              <a:t>37</a:t>
            </a:fld>
            <a:endParaRPr lang="en-US"/>
          </a:p>
        </p:txBody>
      </p:sp>
      <p:sp>
        <p:nvSpPr>
          <p:cNvPr id="8" name="Rectangle 7"/>
          <p:cNvSpPr/>
          <p:nvPr/>
        </p:nvSpPr>
        <p:spPr>
          <a:xfrm>
            <a:off x="489857" y="2458357"/>
            <a:ext cx="8055429" cy="635000"/>
          </a:xfrm>
          <a:prstGeom prst="rect">
            <a:avLst/>
          </a:prstGeom>
          <a:noFill/>
          <a:ln w="254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39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4"/>
          <p:cNvSpPr>
            <a:spLocks noGrp="1"/>
          </p:cNvSpPr>
          <p:nvPr>
            <p:ph type="title"/>
          </p:nvPr>
        </p:nvSpPr>
        <p:spPr/>
        <p:txBody>
          <a:bodyPr/>
          <a:lstStyle/>
          <a:p>
            <a:r>
              <a:rPr lang="en-US" dirty="0">
                <a:ea typeface="ＭＳ Ｐゴシック" charset="0"/>
              </a:rPr>
              <a:t>Concept </a:t>
            </a:r>
            <a:r>
              <a:rPr lang="en-US" dirty="0" smtClean="0">
                <a:ea typeface="ＭＳ Ｐゴシック" charset="0"/>
              </a:rPr>
              <a:t>questions </a:t>
            </a:r>
            <a:r>
              <a:rPr lang="en-US" dirty="0">
                <a:ea typeface="ＭＳ Ｐゴシック" charset="0"/>
              </a:rPr>
              <a:t>on </a:t>
            </a:r>
            <a:r>
              <a:rPr lang="en-US" dirty="0" smtClean="0">
                <a:ea typeface="ＭＳ Ｐゴシック" charset="0"/>
              </a:rPr>
              <a:t>focusing</a:t>
            </a:r>
            <a:endParaRPr lang="en-US" dirty="0">
              <a:ea typeface="ＭＳ Ｐゴシック" charset="0"/>
            </a:endParaRPr>
          </a:p>
        </p:txBody>
      </p:sp>
      <p:sp>
        <p:nvSpPr>
          <p:cNvPr id="6" name="Content Placeholder 5"/>
          <p:cNvSpPr>
            <a:spLocks noGrp="1"/>
          </p:cNvSpPr>
          <p:nvPr>
            <p:ph idx="1"/>
          </p:nvPr>
        </p:nvSpPr>
        <p:spPr/>
        <p:txBody>
          <a:bodyPr/>
          <a:lstStyle/>
          <a:p>
            <a:pPr marL="0" indent="0">
              <a:lnSpc>
                <a:spcPct val="85000"/>
              </a:lnSpc>
              <a:spcBef>
                <a:spcPct val="15000"/>
              </a:spcBef>
              <a:buFontTx/>
              <a:buNone/>
            </a:pPr>
            <a:r>
              <a:rPr lang="en-US" dirty="0">
                <a:ea typeface="ＭＳ Ｐゴシック" charset="0"/>
              </a:rPr>
              <a:t>In </a:t>
            </a:r>
            <a:r>
              <a:rPr lang="en-US" dirty="0">
                <a:solidFill>
                  <a:srgbClr val="000000"/>
                </a:solidFill>
                <a:ea typeface="ＭＳ Ｐゴシック" charset="0"/>
              </a:rPr>
              <a:t>order to </a:t>
            </a:r>
            <a:r>
              <a:rPr lang="en-US" i="1" dirty="0">
                <a:solidFill>
                  <a:srgbClr val="000000"/>
                </a:solidFill>
                <a:ea typeface="ＭＳ Ｐゴシック" charset="0"/>
              </a:rPr>
              <a:t>focus</a:t>
            </a:r>
            <a:r>
              <a:rPr lang="en-US" dirty="0">
                <a:solidFill>
                  <a:srgbClr val="000000"/>
                </a:solidFill>
                <a:ea typeface="ＭＳ Ｐゴシック" charset="0"/>
              </a:rPr>
              <a:t> on close objects</a:t>
            </a:r>
          </a:p>
          <a:p>
            <a:pPr marL="952500" lvl="1" indent="-381000">
              <a:lnSpc>
                <a:spcPct val="85000"/>
              </a:lnSpc>
              <a:spcBef>
                <a:spcPct val="15000"/>
              </a:spcBef>
              <a:buFontTx/>
              <a:buAutoNum type="alphaLcParenR"/>
            </a:pPr>
            <a:r>
              <a:rPr lang="en-US" dirty="0">
                <a:solidFill>
                  <a:srgbClr val="000000"/>
                </a:solidFill>
                <a:ea typeface="ＭＳ Ｐゴシック" charset="0"/>
              </a:rPr>
              <a:t>your </a:t>
            </a:r>
            <a:r>
              <a:rPr lang="en-US" dirty="0" err="1">
                <a:solidFill>
                  <a:srgbClr val="000000"/>
                </a:solidFill>
                <a:ea typeface="ＭＳ Ｐゴシック" charset="0"/>
              </a:rPr>
              <a:t>eyelens</a:t>
            </a:r>
            <a:r>
              <a:rPr lang="en-US" dirty="0">
                <a:solidFill>
                  <a:srgbClr val="000000"/>
                </a:solidFill>
                <a:ea typeface="ＭＳ Ｐゴシック" charset="0"/>
              </a:rPr>
              <a:t> needs to bulge</a:t>
            </a:r>
          </a:p>
          <a:p>
            <a:pPr marL="952500" lvl="1" indent="-381000">
              <a:lnSpc>
                <a:spcPct val="85000"/>
              </a:lnSpc>
              <a:spcBef>
                <a:spcPct val="15000"/>
              </a:spcBef>
              <a:buFontTx/>
              <a:buAutoNum type="alphaLcParenR"/>
            </a:pPr>
            <a:r>
              <a:rPr lang="en-US" dirty="0">
                <a:ea typeface="ＭＳ Ｐゴシック" charset="0"/>
              </a:rPr>
              <a:t>your </a:t>
            </a:r>
            <a:r>
              <a:rPr lang="en-US" dirty="0" err="1">
                <a:ea typeface="ＭＳ Ｐゴシック" charset="0"/>
              </a:rPr>
              <a:t>eyelens</a:t>
            </a:r>
            <a:r>
              <a:rPr lang="en-US" dirty="0">
                <a:ea typeface="ＭＳ Ｐゴシック" charset="0"/>
              </a:rPr>
              <a:t> needs to flatten</a:t>
            </a:r>
          </a:p>
          <a:p>
            <a:pPr marL="952500" lvl="1" indent="-381000">
              <a:lnSpc>
                <a:spcPct val="85000"/>
              </a:lnSpc>
              <a:spcBef>
                <a:spcPct val="15000"/>
              </a:spcBef>
              <a:buFontTx/>
              <a:buAutoNum type="alphaLcParenR"/>
            </a:pPr>
            <a:r>
              <a:rPr lang="en-US" dirty="0">
                <a:ea typeface="ＭＳ Ｐゴシック" charset="0"/>
              </a:rPr>
              <a:t>your cornea needs to bulge</a:t>
            </a:r>
          </a:p>
          <a:p>
            <a:pPr marL="952500" lvl="1" indent="-381000">
              <a:lnSpc>
                <a:spcPct val="85000"/>
              </a:lnSpc>
              <a:spcBef>
                <a:spcPct val="15000"/>
              </a:spcBef>
              <a:buFontTx/>
              <a:buAutoNum type="alphaLcParenR"/>
            </a:pPr>
            <a:r>
              <a:rPr lang="en-US" dirty="0">
                <a:ea typeface="ＭＳ Ｐゴシック" charset="0"/>
              </a:rPr>
              <a:t>your cornea needs to flatten</a:t>
            </a:r>
          </a:p>
          <a:p>
            <a:pPr marL="952500" lvl="1" indent="-381000">
              <a:lnSpc>
                <a:spcPct val="85000"/>
              </a:lnSpc>
              <a:spcBef>
                <a:spcPct val="15000"/>
              </a:spcBef>
              <a:buFontTx/>
              <a:buAutoNum type="alphaLcParenR"/>
            </a:pPr>
            <a:r>
              <a:rPr lang="en-US" dirty="0">
                <a:ea typeface="ＭＳ Ｐゴシック" charset="0"/>
              </a:rPr>
              <a:t>the distance (x</a:t>
            </a:r>
            <a:r>
              <a:rPr lang="en-US" baseline="-25000" dirty="0">
                <a:ea typeface="ＭＳ Ｐゴシック" charset="0"/>
              </a:rPr>
              <a:t>i</a:t>
            </a:r>
            <a:r>
              <a:rPr lang="en-US" dirty="0">
                <a:ea typeface="ＭＳ Ｐゴシック" charset="0"/>
              </a:rPr>
              <a:t>) between your </a:t>
            </a:r>
            <a:r>
              <a:rPr lang="en-US" dirty="0" err="1">
                <a:ea typeface="ＭＳ Ｐゴシック" charset="0"/>
              </a:rPr>
              <a:t>eyelens</a:t>
            </a:r>
            <a:r>
              <a:rPr lang="en-US" dirty="0">
                <a:ea typeface="ＭＳ Ｐゴシック" charset="0"/>
              </a:rPr>
              <a:t> and retina needs to change</a:t>
            </a:r>
          </a:p>
        </p:txBody>
      </p:sp>
      <p:sp>
        <p:nvSpPr>
          <p:cNvPr id="4"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5" name="Slide Number Placeholder 4"/>
          <p:cNvSpPr>
            <a:spLocks noGrp="1"/>
          </p:cNvSpPr>
          <p:nvPr>
            <p:ph type="sldNum" sz="quarter" idx="12"/>
          </p:nvPr>
        </p:nvSpPr>
        <p:spPr/>
        <p:txBody>
          <a:bodyPr/>
          <a:lstStyle/>
          <a:p>
            <a:fld id="{7F2C8DE1-5B0B-DD4F-89A9-EF10D4F882EF}" type="slidenum">
              <a:rPr lang="en-US" smtClean="0"/>
              <a:t>38</a:t>
            </a:fld>
            <a:endParaRPr lang="en-US"/>
          </a:p>
        </p:txBody>
      </p:sp>
      <p:sp>
        <p:nvSpPr>
          <p:cNvPr id="8" name="Rectangle 7"/>
          <p:cNvSpPr/>
          <p:nvPr/>
        </p:nvSpPr>
        <p:spPr>
          <a:xfrm>
            <a:off x="489857" y="1424214"/>
            <a:ext cx="8055429" cy="408214"/>
          </a:xfrm>
          <a:prstGeom prst="rect">
            <a:avLst/>
          </a:prstGeom>
          <a:noFill/>
          <a:ln w="254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46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ea typeface="ＭＳ Ｐゴシック" charset="0"/>
              </a:rPr>
              <a:t>Structure of the </a:t>
            </a:r>
            <a:r>
              <a:rPr lang="en-US" dirty="0" smtClean="0">
                <a:ea typeface="ＭＳ Ｐゴシック" charset="0"/>
              </a:rPr>
              <a:t>eye</a:t>
            </a:r>
            <a:r>
              <a:rPr lang="en-US" dirty="0">
                <a:ea typeface="ＭＳ Ｐゴシック" charset="0"/>
              </a:rPr>
              <a:t>: </a:t>
            </a:r>
            <a:r>
              <a:rPr lang="en-US" dirty="0" smtClean="0">
                <a:ea typeface="ＭＳ Ｐゴシック" charset="0"/>
              </a:rPr>
              <a:t>retina</a:t>
            </a:r>
            <a:endParaRPr lang="en-US" dirty="0">
              <a:ea typeface="ＭＳ Ｐゴシック" charset="0"/>
            </a:endParaRPr>
          </a:p>
        </p:txBody>
      </p:sp>
      <p:sp>
        <p:nvSpPr>
          <p:cNvPr id="17411" name="Content Placeholder 2"/>
          <p:cNvSpPr>
            <a:spLocks noGrp="1"/>
          </p:cNvSpPr>
          <p:nvPr>
            <p:ph idx="1"/>
          </p:nvPr>
        </p:nvSpPr>
        <p:spPr>
          <a:xfrm>
            <a:off x="209271" y="1055553"/>
            <a:ext cx="8725458" cy="3734161"/>
          </a:xfrm>
        </p:spPr>
        <p:txBody>
          <a:bodyPr/>
          <a:lstStyle/>
          <a:p>
            <a:r>
              <a:rPr lang="en-US" dirty="0">
                <a:ea typeface="ＭＳ Ｐゴシック" charset="0"/>
              </a:rPr>
              <a:t>The retina is the sensor or film of your eye.</a:t>
            </a:r>
          </a:p>
          <a:p>
            <a:endParaRPr lang="en-US" dirty="0">
              <a:ea typeface="ＭＳ Ｐゴシック" charset="0"/>
            </a:endParaRPr>
          </a:p>
          <a:p>
            <a:r>
              <a:rPr lang="en-US" dirty="0">
                <a:ea typeface="ＭＳ Ｐゴシック" charset="0"/>
              </a:rPr>
              <a:t>Its layers do three things</a:t>
            </a:r>
          </a:p>
          <a:p>
            <a:pPr lvl="1"/>
            <a:r>
              <a:rPr lang="en-US" dirty="0">
                <a:ea typeface="ＭＳ Ｐゴシック" charset="0"/>
              </a:rPr>
              <a:t>Provide blood and nutrients (choroid)</a:t>
            </a:r>
          </a:p>
          <a:p>
            <a:pPr lvl="1"/>
            <a:r>
              <a:rPr lang="en-US" dirty="0">
                <a:ea typeface="ＭＳ Ｐゴシック" charset="0"/>
              </a:rPr>
              <a:t>Absorb light and convert to an electrical signal (photoreceptors)</a:t>
            </a:r>
          </a:p>
          <a:p>
            <a:pPr lvl="1"/>
            <a:r>
              <a:rPr lang="en-US" dirty="0">
                <a:ea typeface="ＭＳ Ｐゴシック" charset="0"/>
              </a:rPr>
              <a:t>Transfer the signal to the brain (nerve cells)</a:t>
            </a:r>
          </a:p>
        </p:txBody>
      </p:sp>
      <p:sp>
        <p:nvSpPr>
          <p:cNvPr id="7" name="Rectangle 6"/>
          <p:cNvSpPr/>
          <p:nvPr/>
        </p:nvSpPr>
        <p:spPr bwMode="auto">
          <a:xfrm>
            <a:off x="685800" y="6172200"/>
            <a:ext cx="7772400" cy="457200"/>
          </a:xfrm>
          <a:prstGeom prst="rect">
            <a:avLst/>
          </a:prstGeom>
          <a:solidFill>
            <a:srgbClr val="FF7C80"/>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8" name="Rectangle 7"/>
          <p:cNvSpPr/>
          <p:nvPr/>
        </p:nvSpPr>
        <p:spPr bwMode="auto">
          <a:xfrm>
            <a:off x="685800" y="5108575"/>
            <a:ext cx="7772400" cy="457200"/>
          </a:xfrm>
          <a:prstGeom prst="rect">
            <a:avLst/>
          </a:prstGeom>
          <a:solidFill>
            <a:schemeClr val="accent4">
              <a:lumMod val="20000"/>
              <a:lumOff val="80000"/>
              <a:alpha val="50196"/>
            </a:schemeClr>
          </a:solidFill>
          <a:ln w="9525" cap="flat" cmpd="sng" algn="ctr">
            <a:solidFill>
              <a:schemeClr val="bg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9" name="Rectangle 8"/>
          <p:cNvSpPr/>
          <p:nvPr/>
        </p:nvSpPr>
        <p:spPr bwMode="auto">
          <a:xfrm>
            <a:off x="685800" y="5638800"/>
            <a:ext cx="7772400" cy="457200"/>
          </a:xfrm>
          <a:prstGeom prst="rect">
            <a:avLst/>
          </a:prstGeom>
          <a:solidFill>
            <a:srgbClr val="FFFF85"/>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dirty="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17415" name="TextBox 9"/>
          <p:cNvSpPr txBox="1">
            <a:spLocks noChangeArrowheads="1"/>
          </p:cNvSpPr>
          <p:nvPr/>
        </p:nvSpPr>
        <p:spPr bwMode="auto">
          <a:xfrm>
            <a:off x="1066800" y="5149850"/>
            <a:ext cx="30654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err="1">
                <a:solidFill>
                  <a:srgbClr val="000000"/>
                </a:solidFill>
              </a:rPr>
              <a:t>Plexiform</a:t>
            </a:r>
            <a:r>
              <a:rPr lang="en-US" sz="2000" dirty="0">
                <a:solidFill>
                  <a:srgbClr val="000000"/>
                </a:solidFill>
              </a:rPr>
              <a:t> layer (nerve cells)</a:t>
            </a:r>
          </a:p>
        </p:txBody>
      </p:sp>
      <p:sp>
        <p:nvSpPr>
          <p:cNvPr id="17416" name="TextBox 10"/>
          <p:cNvSpPr txBox="1">
            <a:spLocks noChangeArrowheads="1"/>
          </p:cNvSpPr>
          <p:nvPr/>
        </p:nvSpPr>
        <p:spPr bwMode="auto">
          <a:xfrm>
            <a:off x="1066800" y="5670550"/>
            <a:ext cx="36607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t>Rods and Cones (photoreceptors)</a:t>
            </a:r>
          </a:p>
        </p:txBody>
      </p:sp>
      <p:sp>
        <p:nvSpPr>
          <p:cNvPr id="17417" name="TextBox 11"/>
          <p:cNvSpPr txBox="1">
            <a:spLocks noChangeArrowheads="1"/>
          </p:cNvSpPr>
          <p:nvPr/>
        </p:nvSpPr>
        <p:spPr bwMode="auto">
          <a:xfrm>
            <a:off x="1066800" y="6234113"/>
            <a:ext cx="26066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t>Choroid (blood vessels)</a:t>
            </a:r>
          </a:p>
        </p:txBody>
      </p:sp>
      <p:sp>
        <p:nvSpPr>
          <p:cNvPr id="13" name="Down Arrow 12"/>
          <p:cNvSpPr/>
          <p:nvPr/>
        </p:nvSpPr>
        <p:spPr bwMode="auto">
          <a:xfrm>
            <a:off x="7696200" y="4038600"/>
            <a:ext cx="457200" cy="838200"/>
          </a:xfrm>
          <a:prstGeom prst="downArrow">
            <a:avLst/>
          </a:prstGeom>
          <a:solidFill>
            <a:srgbClr val="FF6600"/>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17419" name="TextBox 13"/>
          <p:cNvSpPr txBox="1">
            <a:spLocks noChangeArrowheads="1"/>
          </p:cNvSpPr>
          <p:nvPr/>
        </p:nvSpPr>
        <p:spPr bwMode="auto">
          <a:xfrm>
            <a:off x="7497939" y="3549650"/>
            <a:ext cx="93667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b="1" dirty="0">
                <a:solidFill>
                  <a:srgbClr val="FF6600"/>
                </a:solidFill>
                <a:latin typeface="+mn-lt"/>
              </a:rPr>
              <a:t>Light</a:t>
            </a:r>
          </a:p>
        </p:txBody>
      </p:sp>
      <p:sp>
        <p:nvSpPr>
          <p:cNvPr id="12"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4" name="Slide Number Placeholder 3"/>
          <p:cNvSpPr>
            <a:spLocks noGrp="1"/>
          </p:cNvSpPr>
          <p:nvPr>
            <p:ph type="sldNum" sz="quarter" idx="12"/>
          </p:nvPr>
        </p:nvSpPr>
        <p:spPr/>
        <p:txBody>
          <a:bodyPr/>
          <a:lstStyle/>
          <a:p>
            <a:fld id="{7F2C8DE1-5B0B-DD4F-89A9-EF10D4F882EF}" type="slidenum">
              <a:rPr lang="en-US" smtClean="0"/>
              <a:t>39</a:t>
            </a:fld>
            <a:endParaRPr lang="en-US"/>
          </a:p>
        </p:txBody>
      </p:sp>
    </p:spTree>
    <p:extLst>
      <p:ext uri="{BB962C8B-B14F-4D97-AF65-F5344CB8AC3E}">
        <p14:creationId xmlns:p14="http://schemas.microsoft.com/office/powerpoint/2010/main" val="18204786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271" y="164931"/>
            <a:ext cx="8647599" cy="692706"/>
          </a:xfrm>
        </p:spPr>
        <p:txBody>
          <a:bodyPr/>
          <a:lstStyle/>
          <a:p>
            <a:r>
              <a:rPr lang="en-US" dirty="0" smtClean="0"/>
              <a:t>What is Computer Vision?</a:t>
            </a:r>
            <a:endParaRPr lang="en-US" dirty="0"/>
          </a:p>
        </p:txBody>
      </p:sp>
      <p:sp>
        <p:nvSpPr>
          <p:cNvPr id="6" name="Slide Number Placeholder 5"/>
          <p:cNvSpPr>
            <a:spLocks noGrp="1"/>
          </p:cNvSpPr>
          <p:nvPr>
            <p:ph type="sldNum" sz="quarter" idx="12"/>
          </p:nvPr>
        </p:nvSpPr>
        <p:spPr/>
        <p:txBody>
          <a:bodyPr/>
          <a:lstStyle/>
          <a:p>
            <a:fld id="{7F2C8DE1-5B0B-DD4F-89A9-EF10D4F882EF}" type="slidenum">
              <a:rPr lang="en-US" smtClean="0"/>
              <a:t>4</a:t>
            </a:fld>
            <a:endParaRPr lang="en-US"/>
          </a:p>
        </p:txBody>
      </p:sp>
      <p:sp>
        <p:nvSpPr>
          <p:cNvPr id="4" name="Title 1"/>
          <p:cNvSpPr txBox="1">
            <a:spLocks/>
          </p:cNvSpPr>
          <p:nvPr/>
        </p:nvSpPr>
        <p:spPr>
          <a:xfrm>
            <a:off x="209271" y="1004074"/>
            <a:ext cx="8647599" cy="69270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a:solidFill>
                  <a:schemeClr val="accent1"/>
                </a:solidFill>
                <a:latin typeface="+mj-lt"/>
                <a:ea typeface="+mj-ea"/>
                <a:cs typeface="+mj-cs"/>
              </a:defRPr>
            </a:lvl1pPr>
          </a:lstStyle>
          <a:p>
            <a:r>
              <a:rPr lang="en-US" dirty="0" smtClean="0"/>
              <a:t>What is </a:t>
            </a:r>
            <a:r>
              <a:rPr lang="en-US" strike="sngStrike" dirty="0" smtClean="0"/>
              <a:t>Computer</a:t>
            </a:r>
            <a:r>
              <a:rPr lang="en-US" dirty="0" smtClean="0"/>
              <a:t> Vision?</a:t>
            </a:r>
            <a:endParaRPr lang="en-US" dirty="0"/>
          </a:p>
        </p:txBody>
      </p:sp>
    </p:spTree>
    <p:extLst>
      <p:ext uri="{BB962C8B-B14F-4D97-AF65-F5344CB8AC3E}">
        <p14:creationId xmlns:p14="http://schemas.microsoft.com/office/powerpoint/2010/main" val="153635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ea typeface="ＭＳ Ｐゴシック" charset="0"/>
              </a:rPr>
              <a:t>Structure of the </a:t>
            </a:r>
            <a:r>
              <a:rPr lang="en-US" dirty="0" smtClean="0">
                <a:ea typeface="ＭＳ Ｐゴシック" charset="0"/>
              </a:rPr>
              <a:t>retina</a:t>
            </a:r>
            <a:endParaRPr lang="en-US" dirty="0">
              <a:ea typeface="ＭＳ Ｐゴシック" charset="0"/>
            </a:endParaRPr>
          </a:p>
        </p:txBody>
      </p:sp>
      <p:sp>
        <p:nvSpPr>
          <p:cNvPr id="18435" name="Content Placeholder 2"/>
          <p:cNvSpPr>
            <a:spLocks noGrp="1"/>
          </p:cNvSpPr>
          <p:nvPr>
            <p:ph idx="1"/>
          </p:nvPr>
        </p:nvSpPr>
        <p:spPr>
          <a:xfrm>
            <a:off x="5257800" y="2013857"/>
            <a:ext cx="3962400" cy="4953000"/>
          </a:xfrm>
        </p:spPr>
        <p:txBody>
          <a:bodyPr/>
          <a:lstStyle/>
          <a:p>
            <a:pPr marL="0" indent="0">
              <a:buFontTx/>
              <a:buNone/>
            </a:pPr>
            <a:endParaRPr lang="en-US" dirty="0">
              <a:ea typeface="ＭＳ Ｐゴシック" charset="0"/>
            </a:endParaRPr>
          </a:p>
          <a:p>
            <a:pPr marL="0" indent="0">
              <a:buFontTx/>
              <a:buNone/>
            </a:pPr>
            <a:endParaRPr lang="en-US" dirty="0">
              <a:ea typeface="ＭＳ Ｐゴシック" charset="0"/>
            </a:endParaRPr>
          </a:p>
          <a:p>
            <a:pPr marL="0" indent="0">
              <a:buFontTx/>
              <a:buNone/>
            </a:pPr>
            <a:endParaRPr lang="en-US" dirty="0">
              <a:ea typeface="ＭＳ Ｐゴシック" charset="0"/>
            </a:endParaRPr>
          </a:p>
          <a:p>
            <a:pPr marL="0" indent="0">
              <a:buFontTx/>
              <a:buNone/>
            </a:pPr>
            <a:r>
              <a:rPr lang="en-US" dirty="0">
                <a:ea typeface="ＭＳ Ｐゴシック" charset="0"/>
              </a:rPr>
              <a:t>	← Nerve cells</a:t>
            </a:r>
          </a:p>
          <a:p>
            <a:pPr marL="0" indent="0">
              <a:buFontTx/>
              <a:buNone/>
            </a:pPr>
            <a:endParaRPr lang="en-US" dirty="0">
              <a:ea typeface="ＭＳ Ｐゴシック" charset="0"/>
            </a:endParaRPr>
          </a:p>
          <a:p>
            <a:pPr marL="0" indent="0">
              <a:buFontTx/>
              <a:buNone/>
            </a:pPr>
            <a:endParaRPr lang="en-US" dirty="0">
              <a:ea typeface="ＭＳ Ｐゴシック" charset="0"/>
            </a:endParaRPr>
          </a:p>
          <a:p>
            <a:pPr marL="0" indent="0">
              <a:buFontTx/>
              <a:buNone/>
            </a:pPr>
            <a:endParaRPr lang="en-US" dirty="0">
              <a:ea typeface="ＭＳ Ｐゴシック" charset="0"/>
            </a:endParaRPr>
          </a:p>
          <a:p>
            <a:pPr marL="0" indent="0">
              <a:buFontTx/>
              <a:buNone/>
            </a:pPr>
            <a:r>
              <a:rPr lang="en-US" dirty="0">
                <a:ea typeface="ＭＳ Ｐゴシック" charset="0"/>
              </a:rPr>
              <a:t>← Photoreceptors</a:t>
            </a:r>
          </a:p>
          <a:p>
            <a:pPr marL="0" indent="0">
              <a:buFontTx/>
              <a:buNone/>
            </a:pPr>
            <a:endParaRPr lang="en-US" sz="1400" dirty="0">
              <a:ea typeface="ＭＳ Ｐゴシック" charset="0"/>
            </a:endParaRPr>
          </a:p>
          <a:p>
            <a:pPr marL="0" indent="0">
              <a:buFontTx/>
              <a:buNone/>
            </a:pPr>
            <a:r>
              <a:rPr lang="en-US" dirty="0">
                <a:ea typeface="ＭＳ Ｐゴシック" charset="0"/>
              </a:rPr>
              <a:t>← Choroid</a:t>
            </a:r>
          </a:p>
        </p:txBody>
      </p:sp>
      <p:pic>
        <p:nvPicPr>
          <p:cNvPr id="18436" name="Picture 2" descr="http://hamwaves.com/antennas/diel-rod/retina_anatom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82160"/>
            <a:ext cx="4270829" cy="452025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4" name="Right Brace 3"/>
          <p:cNvSpPr/>
          <p:nvPr/>
        </p:nvSpPr>
        <p:spPr bwMode="auto">
          <a:xfrm>
            <a:off x="5143500" y="2193925"/>
            <a:ext cx="533400" cy="2819400"/>
          </a:xfrm>
          <a:prstGeom prst="rightBrace">
            <a:avLst>
              <a:gd name="adj1" fmla="val 43707"/>
              <a:gd name="adj2" fmla="val 50000"/>
            </a:avLst>
          </a:prstGeom>
          <a:noFill/>
          <a:ln w="9525" cap="flat" cmpd="sng" algn="ctr">
            <a:solidFill>
              <a:schemeClr val="tx1"/>
            </a:solid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8"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9" name="Down Arrow 8"/>
          <p:cNvSpPr/>
          <p:nvPr/>
        </p:nvSpPr>
        <p:spPr bwMode="auto">
          <a:xfrm>
            <a:off x="1204333" y="1374846"/>
            <a:ext cx="457200" cy="838200"/>
          </a:xfrm>
          <a:prstGeom prst="downArrow">
            <a:avLst/>
          </a:prstGeom>
          <a:solidFill>
            <a:srgbClr val="FF6600"/>
          </a:solidFill>
          <a:ln w="9525" cap="flat" cmpd="sng" algn="ctr">
            <a:noFill/>
            <a:prstDash val="solid"/>
            <a:round/>
            <a:headEnd type="none" w="med" len="med"/>
            <a:tailEnd type="none" w="med" len="med"/>
          </a:ln>
          <a:effectLst/>
        </p:spPr>
        <p:txBody>
          <a:bodyPr/>
          <a:lstStyle/>
          <a:p>
            <a:pPr marL="342900" indent="-342900">
              <a:lnSpc>
                <a:spcPct val="90000"/>
              </a:lnSpc>
              <a:spcBef>
                <a:spcPct val="20000"/>
              </a:spcBef>
              <a:defRPr/>
            </a:pPr>
            <a:endParaRPr lang="en-US" sz="2400">
              <a:solidFill>
                <a:srgbClr val="FFFF00"/>
              </a:solidFill>
              <a:effectLst>
                <a:outerShdw blurRad="38100" dist="38100" dir="2700000" algn="tl">
                  <a:srgbClr val="000000">
                    <a:alpha val="43137"/>
                  </a:srgbClr>
                </a:outerShdw>
              </a:effectLst>
              <a:latin typeface="Times" pitchFamily="-83" charset="0"/>
              <a:ea typeface="+mn-ea"/>
              <a:cs typeface="+mn-cs"/>
            </a:endParaRPr>
          </a:p>
        </p:txBody>
      </p:sp>
      <p:sp>
        <p:nvSpPr>
          <p:cNvPr id="10" name="TextBox 13"/>
          <p:cNvSpPr txBox="1">
            <a:spLocks noChangeArrowheads="1"/>
          </p:cNvSpPr>
          <p:nvPr/>
        </p:nvSpPr>
        <p:spPr bwMode="auto">
          <a:xfrm>
            <a:off x="1006072" y="885896"/>
            <a:ext cx="93667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b="1" dirty="0">
                <a:solidFill>
                  <a:srgbClr val="FF6600"/>
                </a:solidFill>
                <a:latin typeface="+mn-lt"/>
              </a:rPr>
              <a:t>Light</a:t>
            </a:r>
          </a:p>
        </p:txBody>
      </p:sp>
      <p:sp>
        <p:nvSpPr>
          <p:cNvPr id="7" name="Slide Number Placeholder 6"/>
          <p:cNvSpPr>
            <a:spLocks noGrp="1"/>
          </p:cNvSpPr>
          <p:nvPr>
            <p:ph type="sldNum" sz="quarter" idx="12"/>
          </p:nvPr>
        </p:nvSpPr>
        <p:spPr/>
        <p:txBody>
          <a:bodyPr/>
          <a:lstStyle/>
          <a:p>
            <a:fld id="{7F2C8DE1-5B0B-DD4F-89A9-EF10D4F882EF}" type="slidenum">
              <a:rPr lang="en-US" smtClean="0"/>
              <a:t>40</a:t>
            </a:fld>
            <a:endParaRPr lang="en-US"/>
          </a:p>
        </p:txBody>
      </p:sp>
    </p:spTree>
    <p:extLst>
      <p:ext uri="{BB962C8B-B14F-4D97-AF65-F5344CB8AC3E}">
        <p14:creationId xmlns:p14="http://schemas.microsoft.com/office/powerpoint/2010/main" val="2973932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ea typeface="ＭＳ Ｐゴシック" charset="0"/>
              </a:rPr>
              <a:t>Photoreceptors: </a:t>
            </a:r>
            <a:r>
              <a:rPr lang="en-US" dirty="0" smtClean="0">
                <a:ea typeface="ＭＳ Ｐゴシック" charset="0"/>
              </a:rPr>
              <a:t>rods </a:t>
            </a:r>
            <a:r>
              <a:rPr lang="en-US" dirty="0">
                <a:ea typeface="ＭＳ Ｐゴシック" charset="0"/>
              </a:rPr>
              <a:t>and </a:t>
            </a:r>
            <a:r>
              <a:rPr lang="en-US" dirty="0" smtClean="0">
                <a:ea typeface="ＭＳ Ｐゴシック" charset="0"/>
              </a:rPr>
              <a:t>cones</a:t>
            </a:r>
            <a:endParaRPr lang="en-US" dirty="0">
              <a:ea typeface="ＭＳ Ｐゴシック" charset="0"/>
            </a:endParaRPr>
          </a:p>
        </p:txBody>
      </p:sp>
      <p:sp>
        <p:nvSpPr>
          <p:cNvPr id="19459" name="Content Placeholder 2"/>
          <p:cNvSpPr>
            <a:spLocks noGrp="1"/>
          </p:cNvSpPr>
          <p:nvPr>
            <p:ph idx="1"/>
          </p:nvPr>
        </p:nvSpPr>
        <p:spPr>
          <a:xfrm>
            <a:off x="209271" y="1297213"/>
            <a:ext cx="4344586" cy="5034395"/>
          </a:xfrm>
        </p:spPr>
        <p:txBody>
          <a:bodyPr/>
          <a:lstStyle/>
          <a:p>
            <a:r>
              <a:rPr lang="en-US" dirty="0">
                <a:ea typeface="ＭＳ Ｐゴシック" charset="0"/>
              </a:rPr>
              <a:t>Light is detected and converted to an electrical signal by the photoreceptors in the retina. There are two main kinds of receptors, rods and </a:t>
            </a:r>
            <a:r>
              <a:rPr lang="en-US" dirty="0" smtClean="0">
                <a:ea typeface="ＭＳ Ｐゴシック" charset="0"/>
              </a:rPr>
              <a:t>cones.</a:t>
            </a:r>
            <a:endParaRPr lang="en-US" dirty="0">
              <a:ea typeface="ＭＳ Ｐゴシック" charset="0"/>
            </a:endParaRPr>
          </a:p>
          <a:p>
            <a:endParaRPr lang="en-US" dirty="0">
              <a:ea typeface="ＭＳ Ｐゴシック" charset="0"/>
            </a:endParaRPr>
          </a:p>
          <a:p>
            <a:r>
              <a:rPr lang="en-US" dirty="0">
                <a:ea typeface="ＭＳ Ｐゴシック" charset="0"/>
              </a:rPr>
              <a:t>This is a false color image, rods and cones are not actually different </a:t>
            </a:r>
            <a:r>
              <a:rPr lang="en-US" dirty="0" smtClean="0">
                <a:ea typeface="ＭＳ Ｐゴシック" charset="0"/>
              </a:rPr>
              <a:t>colors.</a:t>
            </a:r>
            <a:endParaRPr lang="en-US" dirty="0">
              <a:ea typeface="ＭＳ Ｐゴシック" charset="0"/>
            </a:endParaRPr>
          </a:p>
          <a:p>
            <a:endParaRPr lang="en-US" dirty="0">
              <a:ea typeface="ＭＳ Ｐゴシック" charset="0"/>
            </a:endParaRPr>
          </a:p>
        </p:txBody>
      </p:sp>
      <p:pic>
        <p:nvPicPr>
          <p:cNvPr id="19460" name="Picture 6" descr="Rods and cones in retina: colourized scanning electron micrograph (SEM) of rods and cones, showing the structure of the eye retina. Rods (green) are long nerve cells which respond to dim light, enabling images to be detected. Cones (blue) are shorter cone-like cells which detect colour. Rods and cones pass visual signals through the optic nerve to the brain. Pigment cells block light from passing further. Magnification: unkn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897063"/>
            <a:ext cx="4267200" cy="421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1" name="TextBox 4"/>
          <p:cNvSpPr txBox="1">
            <a:spLocks noChangeArrowheads="1"/>
          </p:cNvSpPr>
          <p:nvPr/>
        </p:nvSpPr>
        <p:spPr bwMode="auto">
          <a:xfrm>
            <a:off x="6416675" y="1219200"/>
            <a:ext cx="62469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b="1" dirty="0">
                <a:solidFill>
                  <a:srgbClr val="FF6600"/>
                </a:solidFill>
              </a:rPr>
              <a:t>rod</a:t>
            </a:r>
          </a:p>
        </p:txBody>
      </p:sp>
      <p:sp>
        <p:nvSpPr>
          <p:cNvPr id="19462" name="TextBox 8"/>
          <p:cNvSpPr txBox="1">
            <a:spLocks noChangeArrowheads="1"/>
          </p:cNvSpPr>
          <p:nvPr/>
        </p:nvSpPr>
        <p:spPr bwMode="auto">
          <a:xfrm>
            <a:off x="7299325" y="6248400"/>
            <a:ext cx="90301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b="1" dirty="0">
                <a:solidFill>
                  <a:schemeClr val="accent4"/>
                </a:solidFill>
                <a:latin typeface="+mn-lt"/>
              </a:rPr>
              <a:t>cone</a:t>
            </a:r>
          </a:p>
        </p:txBody>
      </p:sp>
      <p:cxnSp>
        <p:nvCxnSpPr>
          <p:cNvPr id="7" name="Straight Arrow Connector 6"/>
          <p:cNvCxnSpPr/>
          <p:nvPr/>
        </p:nvCxnSpPr>
        <p:spPr bwMode="auto">
          <a:xfrm flipH="1">
            <a:off x="5486400" y="1680865"/>
            <a:ext cx="1143000" cy="909935"/>
          </a:xfrm>
          <a:prstGeom prst="straightConnector1">
            <a:avLst/>
          </a:prstGeom>
          <a:solidFill>
            <a:srgbClr val="333399"/>
          </a:solidFill>
          <a:ln w="50800" cap="flat" cmpd="sng" algn="ctr">
            <a:solidFill>
              <a:srgbClr val="FF6600"/>
            </a:solidFill>
            <a:prstDash val="solid"/>
            <a:round/>
            <a:headEnd type="none" w="med" len="med"/>
            <a:tailEnd type="arrow"/>
          </a:ln>
          <a:effectLst/>
        </p:spPr>
      </p:cxnSp>
      <p:cxnSp>
        <p:nvCxnSpPr>
          <p:cNvPr id="12" name="Straight Arrow Connector 11"/>
          <p:cNvCxnSpPr/>
          <p:nvPr/>
        </p:nvCxnSpPr>
        <p:spPr bwMode="auto">
          <a:xfrm flipH="1" flipV="1">
            <a:off x="6057900" y="3733800"/>
            <a:ext cx="1368876" cy="2514600"/>
          </a:xfrm>
          <a:prstGeom prst="straightConnector1">
            <a:avLst/>
          </a:prstGeom>
          <a:solidFill>
            <a:srgbClr val="333399"/>
          </a:solidFill>
          <a:ln w="50800" cap="flat" cmpd="sng" algn="ctr">
            <a:solidFill>
              <a:schemeClr val="accent4"/>
            </a:solidFill>
            <a:prstDash val="solid"/>
            <a:round/>
            <a:headEnd type="none" w="med" len="med"/>
            <a:tailEnd type="arrow"/>
          </a:ln>
          <a:effectLst>
            <a:glow rad="25400">
              <a:schemeClr val="accent4">
                <a:satMod val="175000"/>
                <a:alpha val="40000"/>
              </a:schemeClr>
            </a:glow>
          </a:effectLst>
        </p:spPr>
      </p:cxnSp>
      <p:sp>
        <p:nvSpPr>
          <p:cNvPr id="9"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4" name="Slide Number Placeholder 3"/>
          <p:cNvSpPr>
            <a:spLocks noGrp="1"/>
          </p:cNvSpPr>
          <p:nvPr>
            <p:ph type="sldNum" sz="quarter" idx="12"/>
          </p:nvPr>
        </p:nvSpPr>
        <p:spPr/>
        <p:txBody>
          <a:bodyPr/>
          <a:lstStyle/>
          <a:p>
            <a:fld id="{7F2C8DE1-5B0B-DD4F-89A9-EF10D4F882EF}" type="slidenum">
              <a:rPr lang="en-US" smtClean="0"/>
              <a:t>41</a:t>
            </a:fld>
            <a:endParaRPr lang="en-US"/>
          </a:p>
        </p:txBody>
      </p:sp>
    </p:spTree>
    <p:extLst>
      <p:ext uri="{BB962C8B-B14F-4D97-AF65-F5344CB8AC3E}">
        <p14:creationId xmlns:p14="http://schemas.microsoft.com/office/powerpoint/2010/main" val="1247220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ea typeface="ＭＳ Ｐゴシック" charset="0"/>
              </a:rPr>
              <a:t>Photoreceptors: </a:t>
            </a:r>
            <a:r>
              <a:rPr lang="en-US" dirty="0" smtClean="0">
                <a:ea typeface="ＭＳ Ｐゴシック" charset="0"/>
              </a:rPr>
              <a:t>cones</a:t>
            </a:r>
            <a:endParaRPr lang="en-US" dirty="0">
              <a:ea typeface="ＭＳ Ｐゴシック" charset="0"/>
            </a:endParaRPr>
          </a:p>
        </p:txBody>
      </p:sp>
      <p:sp>
        <p:nvSpPr>
          <p:cNvPr id="20483" name="Content Placeholder 2"/>
          <p:cNvSpPr>
            <a:spLocks noGrp="1"/>
          </p:cNvSpPr>
          <p:nvPr>
            <p:ph idx="1"/>
          </p:nvPr>
        </p:nvSpPr>
        <p:spPr>
          <a:xfrm>
            <a:off x="228600" y="1600200"/>
            <a:ext cx="5029200" cy="4419600"/>
          </a:xfrm>
        </p:spPr>
        <p:txBody>
          <a:bodyPr/>
          <a:lstStyle/>
          <a:p>
            <a:r>
              <a:rPr lang="en-US">
                <a:ea typeface="ＭＳ Ｐゴシック" charset="0"/>
              </a:rPr>
              <a:t>Cones are responsible for our fine detailed and color vision</a:t>
            </a:r>
          </a:p>
          <a:p>
            <a:endParaRPr lang="en-US">
              <a:ea typeface="ＭＳ Ｐゴシック" charset="0"/>
            </a:endParaRPr>
          </a:p>
          <a:p>
            <a:r>
              <a:rPr lang="en-US">
                <a:ea typeface="ＭＳ Ｐゴシック" charset="0"/>
              </a:rPr>
              <a:t>Cones are clustered near the center of your retina, called the </a:t>
            </a:r>
            <a:r>
              <a:rPr lang="en-US" i="1">
                <a:ea typeface="ＭＳ Ｐゴシック" charset="0"/>
              </a:rPr>
              <a:t>fovea</a:t>
            </a:r>
            <a:endParaRPr lang="en-US">
              <a:ea typeface="ＭＳ Ｐゴシック" charset="0"/>
            </a:endParaRPr>
          </a:p>
          <a:p>
            <a:endParaRPr lang="en-US">
              <a:ea typeface="ＭＳ Ｐゴシック" charset="0"/>
            </a:endParaRPr>
          </a:p>
          <a:p>
            <a:r>
              <a:rPr lang="en-US">
                <a:ea typeface="ＭＳ Ｐゴシック" charset="0"/>
              </a:rPr>
              <a:t>There are 5 million cones in the average retina</a:t>
            </a:r>
          </a:p>
        </p:txBody>
      </p:sp>
      <p:pic>
        <p:nvPicPr>
          <p:cNvPr id="20484" name="Picture 4" descr="http://upload.wikimedia.org/wikipedia/commons/thumb/a/a0/Cone_cell_en.png/342px-Cone_cel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524000"/>
            <a:ext cx="3257550"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4" name="Slide Number Placeholder 3"/>
          <p:cNvSpPr>
            <a:spLocks noGrp="1"/>
          </p:cNvSpPr>
          <p:nvPr>
            <p:ph type="sldNum" sz="quarter" idx="12"/>
          </p:nvPr>
        </p:nvSpPr>
        <p:spPr/>
        <p:txBody>
          <a:bodyPr/>
          <a:lstStyle/>
          <a:p>
            <a:fld id="{7F2C8DE1-5B0B-DD4F-89A9-EF10D4F882EF}" type="slidenum">
              <a:rPr lang="en-US" smtClean="0"/>
              <a:t>42</a:t>
            </a:fld>
            <a:endParaRPr lang="en-US"/>
          </a:p>
        </p:txBody>
      </p:sp>
    </p:spTree>
    <p:extLst>
      <p:ext uri="{BB962C8B-B14F-4D97-AF65-F5344CB8AC3E}">
        <p14:creationId xmlns:p14="http://schemas.microsoft.com/office/powerpoint/2010/main" val="11416148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ea typeface="ＭＳ Ｐゴシック" charset="0"/>
              </a:rPr>
              <a:t>Photoreceptors: </a:t>
            </a:r>
            <a:r>
              <a:rPr lang="en-US" dirty="0" smtClean="0">
                <a:ea typeface="ＭＳ Ｐゴシック" charset="0"/>
              </a:rPr>
              <a:t>rods</a:t>
            </a:r>
            <a:endParaRPr lang="en-US" dirty="0">
              <a:ea typeface="ＭＳ Ｐゴシック" charset="0"/>
            </a:endParaRPr>
          </a:p>
        </p:txBody>
      </p:sp>
      <p:sp>
        <p:nvSpPr>
          <p:cNvPr id="21507" name="Content Placeholder 2"/>
          <p:cNvSpPr>
            <a:spLocks noGrp="1"/>
          </p:cNvSpPr>
          <p:nvPr>
            <p:ph idx="1"/>
          </p:nvPr>
        </p:nvSpPr>
        <p:spPr>
          <a:xfrm>
            <a:off x="269875" y="1752600"/>
            <a:ext cx="5181600" cy="4419600"/>
          </a:xfrm>
        </p:spPr>
        <p:txBody>
          <a:bodyPr/>
          <a:lstStyle/>
          <a:p>
            <a:r>
              <a:rPr lang="en-US">
                <a:latin typeface="Calibri" charset="0"/>
                <a:ea typeface="ＭＳ Ｐゴシック" charset="0"/>
              </a:rPr>
              <a:t>Rods are responsible for low light and peripheral vision</a:t>
            </a:r>
          </a:p>
          <a:p>
            <a:endParaRPr lang="en-US">
              <a:latin typeface="Calibri" charset="0"/>
              <a:ea typeface="ＭＳ Ｐゴシック" charset="0"/>
            </a:endParaRPr>
          </a:p>
          <a:p>
            <a:r>
              <a:rPr lang="en-US">
                <a:latin typeface="Calibri" charset="0"/>
                <a:ea typeface="ＭＳ Ｐゴシック" charset="0"/>
              </a:rPr>
              <a:t>They are present everywhere in the retina except the fovea</a:t>
            </a:r>
          </a:p>
          <a:p>
            <a:endParaRPr lang="en-US">
              <a:latin typeface="Calibri" charset="0"/>
              <a:ea typeface="ＭＳ Ｐゴシック" charset="0"/>
            </a:endParaRPr>
          </a:p>
          <a:p>
            <a:r>
              <a:rPr lang="en-US">
                <a:latin typeface="Calibri" charset="0"/>
                <a:ea typeface="ＭＳ Ｐゴシック" charset="0"/>
              </a:rPr>
              <a:t>There are 125 million rods in the average retina</a:t>
            </a:r>
          </a:p>
        </p:txBody>
      </p:sp>
      <p:pic>
        <p:nvPicPr>
          <p:cNvPr id="21508" name="Picture 2" descr="http://upload.wikimedia.org/wikipedia/commons/thumb/2/28/Cone2.svg/393px-Cone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1475" y="1981200"/>
            <a:ext cx="3243263" cy="39624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5"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4" name="Slide Number Placeholder 3"/>
          <p:cNvSpPr>
            <a:spLocks noGrp="1"/>
          </p:cNvSpPr>
          <p:nvPr>
            <p:ph type="sldNum" sz="quarter" idx="12"/>
          </p:nvPr>
        </p:nvSpPr>
        <p:spPr/>
        <p:txBody>
          <a:bodyPr/>
          <a:lstStyle/>
          <a:p>
            <a:fld id="{7F2C8DE1-5B0B-DD4F-89A9-EF10D4F882EF}" type="slidenum">
              <a:rPr lang="en-US" smtClean="0"/>
              <a:t>43</a:t>
            </a:fld>
            <a:endParaRPr lang="en-US"/>
          </a:p>
        </p:txBody>
      </p:sp>
    </p:spTree>
    <p:extLst>
      <p:ext uri="{BB962C8B-B14F-4D97-AF65-F5344CB8AC3E}">
        <p14:creationId xmlns:p14="http://schemas.microsoft.com/office/powerpoint/2010/main" val="28682689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ea typeface="ＭＳ Ｐゴシック" charset="0"/>
              </a:rPr>
              <a:t>Rods and </a:t>
            </a:r>
            <a:r>
              <a:rPr lang="en-US" dirty="0" smtClean="0">
                <a:ea typeface="ＭＳ Ｐゴシック" charset="0"/>
              </a:rPr>
              <a:t>cones</a:t>
            </a:r>
            <a:endParaRPr lang="en-US" dirty="0">
              <a:ea typeface="ＭＳ Ｐゴシック" charset="0"/>
            </a:endParaRPr>
          </a:p>
        </p:txBody>
      </p:sp>
      <p:sp>
        <p:nvSpPr>
          <p:cNvPr id="22531" name="Content Placeholder 2"/>
          <p:cNvSpPr>
            <a:spLocks noGrp="1"/>
          </p:cNvSpPr>
          <p:nvPr>
            <p:ph idx="1"/>
          </p:nvPr>
        </p:nvSpPr>
        <p:spPr>
          <a:xfrm>
            <a:off x="152400" y="1130300"/>
            <a:ext cx="8839200" cy="4724400"/>
          </a:xfrm>
        </p:spPr>
        <p:txBody>
          <a:bodyPr/>
          <a:lstStyle/>
          <a:p>
            <a:r>
              <a:rPr lang="en-US" dirty="0">
                <a:ea typeface="ＭＳ Ｐゴシック" charset="0"/>
              </a:rPr>
              <a:t>Because of their different functions, rods and cones are present in varying densities in the retina. The blind spot is due to the connection of the optic nerve</a:t>
            </a:r>
          </a:p>
        </p:txBody>
      </p:sp>
      <p:pic>
        <p:nvPicPr>
          <p:cNvPr id="22532" name="Picture 2" descr="http://www.phys.ufl.edu/~avery/course/3400/vision/rod_cone_distribut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582" y="2531497"/>
            <a:ext cx="6700837" cy="3944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Dr. Ellen </a:t>
            </a:r>
            <a:r>
              <a:rPr lang="en-US" sz="900" dirty="0" err="1" smtClean="0">
                <a:solidFill>
                  <a:schemeClr val="tx1"/>
                </a:solidFill>
              </a:rPr>
              <a:t>Keister</a:t>
            </a:r>
            <a:r>
              <a:rPr lang="en-US" sz="900" dirty="0" smtClean="0">
                <a:solidFill>
                  <a:schemeClr val="tx1"/>
                </a:solidFill>
              </a:rPr>
              <a:t>, Physics 1230, U Colorado Fall 2012 slides and </a:t>
            </a:r>
            <a:r>
              <a:rPr lang="en-US" sz="900" i="1" dirty="0" smtClean="0">
                <a:solidFill>
                  <a:schemeClr val="tx1"/>
                </a:solidFill>
              </a:rPr>
              <a:t>Seeing the Light</a:t>
            </a:r>
            <a:r>
              <a:rPr lang="en-US" sz="900" dirty="0" smtClean="0">
                <a:solidFill>
                  <a:schemeClr val="tx1"/>
                </a:solidFill>
              </a:rPr>
              <a:t> by Falk, Brill and Stork (Wiley, 1986).</a:t>
            </a:r>
            <a:endParaRPr lang="en-US" sz="900" dirty="0">
              <a:solidFill>
                <a:schemeClr val="tx1"/>
              </a:solidFill>
            </a:endParaRPr>
          </a:p>
        </p:txBody>
      </p:sp>
      <p:sp>
        <p:nvSpPr>
          <p:cNvPr id="4" name="Slide Number Placeholder 3"/>
          <p:cNvSpPr>
            <a:spLocks noGrp="1"/>
          </p:cNvSpPr>
          <p:nvPr>
            <p:ph type="sldNum" sz="quarter" idx="12"/>
          </p:nvPr>
        </p:nvSpPr>
        <p:spPr/>
        <p:txBody>
          <a:bodyPr/>
          <a:lstStyle/>
          <a:p>
            <a:fld id="{7F2C8DE1-5B0B-DD4F-89A9-EF10D4F882EF}" type="slidenum">
              <a:rPr lang="en-US" smtClean="0"/>
              <a:t>44</a:t>
            </a:fld>
            <a:endParaRPr lang="en-US"/>
          </a:p>
        </p:txBody>
      </p:sp>
    </p:spTree>
    <p:extLst>
      <p:ext uri="{BB962C8B-B14F-4D97-AF65-F5344CB8AC3E}">
        <p14:creationId xmlns:p14="http://schemas.microsoft.com/office/powerpoint/2010/main" val="22062695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smtClean="0"/>
              <a:t>Human vision: our benchmark</a:t>
            </a:r>
            <a:endParaRPr lang="en-US" dirty="0"/>
          </a:p>
        </p:txBody>
      </p:sp>
      <p:sp>
        <p:nvSpPr>
          <p:cNvPr id="2" name="Content Placeholder 1"/>
          <p:cNvSpPr>
            <a:spLocks noGrp="1"/>
          </p:cNvSpPr>
          <p:nvPr>
            <p:ph idx="1"/>
          </p:nvPr>
        </p:nvSpPr>
        <p:spPr>
          <a:xfrm>
            <a:off x="209271" y="1055553"/>
            <a:ext cx="8725458" cy="700953"/>
          </a:xfrm>
        </p:spPr>
        <p:txBody>
          <a:bodyPr>
            <a:normAutofit/>
          </a:bodyPr>
          <a:lstStyle/>
          <a:p>
            <a:r>
              <a:rPr lang="en-US" dirty="0" smtClean="0"/>
              <a:t>Is a human eye just that much better than a CCD camera?</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3" name="Picture 2"/>
          <p:cNvPicPr>
            <a:picLocks noChangeAspect="1"/>
          </p:cNvPicPr>
          <p:nvPr/>
        </p:nvPicPr>
        <p:blipFill>
          <a:blip r:embed="rId2"/>
          <a:stretch>
            <a:fillRect/>
          </a:stretch>
        </p:blipFill>
        <p:spPr>
          <a:xfrm>
            <a:off x="2032000" y="1981200"/>
            <a:ext cx="5080000" cy="2895600"/>
          </a:xfrm>
          <a:prstGeom prst="rect">
            <a:avLst/>
          </a:prstGeom>
        </p:spPr>
      </p:pic>
      <p:sp>
        <p:nvSpPr>
          <p:cNvPr id="6" name="Slide Number Placeholder 5"/>
          <p:cNvSpPr>
            <a:spLocks noGrp="1"/>
          </p:cNvSpPr>
          <p:nvPr>
            <p:ph type="sldNum" sz="quarter" idx="12"/>
          </p:nvPr>
        </p:nvSpPr>
        <p:spPr/>
        <p:txBody>
          <a:bodyPr/>
          <a:lstStyle/>
          <a:p>
            <a:fld id="{7F2C8DE1-5B0B-DD4F-89A9-EF10D4F882EF}" type="slidenum">
              <a:rPr lang="en-US" smtClean="0"/>
              <a:t>45</a:t>
            </a:fld>
            <a:endParaRPr lang="en-US"/>
          </a:p>
        </p:txBody>
      </p:sp>
      <p:sp>
        <p:nvSpPr>
          <p:cNvPr id="7" name="Content Placeholder 1"/>
          <p:cNvSpPr txBox="1">
            <a:spLocks/>
          </p:cNvSpPr>
          <p:nvPr/>
        </p:nvSpPr>
        <p:spPr>
          <a:xfrm>
            <a:off x="244836" y="5030370"/>
            <a:ext cx="8785766" cy="12369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200" b="1" dirty="0" smtClean="0">
                <a:solidFill>
                  <a:srgbClr val="F80B17"/>
                </a:solidFill>
              </a:rPr>
              <a:t>Definitely NOT!!!</a:t>
            </a:r>
          </a:p>
          <a:p>
            <a:pPr marL="0" indent="0" algn="ctr">
              <a:buNone/>
            </a:pPr>
            <a:r>
              <a:rPr lang="en-US" sz="2000" dirty="0" smtClean="0">
                <a:solidFill>
                  <a:srgbClr val="F80B17"/>
                </a:solidFill>
              </a:rPr>
              <a:t>Fewer pixels, less depth-of-field, etc.</a:t>
            </a:r>
          </a:p>
          <a:p>
            <a:pPr marL="0" indent="0" algn="ctr">
              <a:buNone/>
            </a:pPr>
            <a:endParaRPr lang="en-US" sz="2000" b="1" dirty="0">
              <a:solidFill>
                <a:srgbClr val="F80B17"/>
              </a:solidFill>
            </a:endParaRPr>
          </a:p>
        </p:txBody>
      </p:sp>
    </p:spTree>
    <p:extLst>
      <p:ext uri="{BB962C8B-B14F-4D97-AF65-F5344CB8AC3E}">
        <p14:creationId xmlns:p14="http://schemas.microsoft.com/office/powerpoint/2010/main" val="157026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smtClean="0"/>
              <a:t>Human vision: our benchmark</a:t>
            </a:r>
            <a:endParaRPr lang="en-US" dirty="0"/>
          </a:p>
        </p:txBody>
      </p:sp>
      <p:sp>
        <p:nvSpPr>
          <p:cNvPr id="2" name="Content Placeholder 1"/>
          <p:cNvSpPr>
            <a:spLocks noGrp="1"/>
          </p:cNvSpPr>
          <p:nvPr>
            <p:ph idx="1"/>
          </p:nvPr>
        </p:nvSpPr>
        <p:spPr/>
        <p:txBody>
          <a:bodyPr>
            <a:normAutofit lnSpcReduction="10000"/>
          </a:bodyPr>
          <a:lstStyle/>
          <a:p>
            <a:r>
              <a:rPr lang="en-US" dirty="0" smtClean="0"/>
              <a:t>Is a human eye just that much better than a CCD camera?</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Then how do humans </a:t>
            </a:r>
            <a:r>
              <a:rPr lang="en-US" b="1" i="1" dirty="0" smtClean="0"/>
              <a:t>see </a:t>
            </a:r>
            <a:r>
              <a:rPr lang="en-US" dirty="0" smtClean="0"/>
              <a:t>so well?</a:t>
            </a:r>
            <a:endParaRPr lang="en-US" dirty="0"/>
          </a:p>
        </p:txBody>
      </p:sp>
      <p:sp>
        <p:nvSpPr>
          <p:cNvPr id="6" name="Slide Number Placeholder 5"/>
          <p:cNvSpPr>
            <a:spLocks noGrp="1"/>
          </p:cNvSpPr>
          <p:nvPr>
            <p:ph type="sldNum" sz="quarter" idx="12"/>
          </p:nvPr>
        </p:nvSpPr>
        <p:spPr/>
        <p:txBody>
          <a:bodyPr/>
          <a:lstStyle/>
          <a:p>
            <a:fld id="{7F2C8DE1-5B0B-DD4F-89A9-EF10D4F882EF}" type="slidenum">
              <a:rPr lang="en-US" smtClean="0"/>
              <a:t>46</a:t>
            </a:fld>
            <a:endParaRPr lang="en-US"/>
          </a:p>
        </p:txBody>
      </p:sp>
      <p:pic>
        <p:nvPicPr>
          <p:cNvPr id="5" name="Picture 4"/>
          <p:cNvPicPr>
            <a:picLocks noChangeAspect="1"/>
          </p:cNvPicPr>
          <p:nvPr/>
        </p:nvPicPr>
        <p:blipFill>
          <a:blip r:embed="rId3"/>
          <a:stretch>
            <a:fillRect/>
          </a:stretch>
        </p:blipFill>
        <p:spPr>
          <a:xfrm>
            <a:off x="2133600" y="1714500"/>
            <a:ext cx="4864100" cy="3429000"/>
          </a:xfrm>
          <a:prstGeom prst="rect">
            <a:avLst/>
          </a:prstGeom>
        </p:spPr>
      </p:pic>
    </p:spTree>
    <p:extLst>
      <p:ext uri="{BB962C8B-B14F-4D97-AF65-F5344CB8AC3E}">
        <p14:creationId xmlns:p14="http://schemas.microsoft.com/office/powerpoint/2010/main" val="19344961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smtClean="0"/>
              <a:t>Human vision: our benchmark</a:t>
            </a:r>
            <a:endParaRPr lang="en-US" dirty="0"/>
          </a:p>
        </p:txBody>
      </p:sp>
      <p:pic>
        <p:nvPicPr>
          <p:cNvPr id="44036" name="Picture 4" descr="C:\Home\hager\tmp\images\06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66800"/>
            <a:ext cx="4737100" cy="499745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Slides.</a:t>
            </a:r>
            <a:endParaRPr lang="en-US" sz="900" dirty="0">
              <a:solidFill>
                <a:schemeClr val="tx1"/>
              </a:solidFill>
            </a:endParaRPr>
          </a:p>
        </p:txBody>
      </p:sp>
      <p:sp>
        <p:nvSpPr>
          <p:cNvPr id="4" name="Slide Number Placeholder 3"/>
          <p:cNvSpPr>
            <a:spLocks noGrp="1"/>
          </p:cNvSpPr>
          <p:nvPr>
            <p:ph type="sldNum" sz="quarter" idx="12"/>
          </p:nvPr>
        </p:nvSpPr>
        <p:spPr/>
        <p:txBody>
          <a:bodyPr/>
          <a:lstStyle/>
          <a:p>
            <a:fld id="{7F2C8DE1-5B0B-DD4F-89A9-EF10D4F882EF}" type="slidenum">
              <a:rPr lang="en-US" smtClean="0"/>
              <a:t>47</a:t>
            </a:fld>
            <a:endParaRPr lang="en-US"/>
          </a:p>
        </p:txBody>
      </p:sp>
    </p:spTree>
    <p:extLst>
      <p:ext uri="{BB962C8B-B14F-4D97-AF65-F5344CB8AC3E}">
        <p14:creationId xmlns:p14="http://schemas.microsoft.com/office/powerpoint/2010/main" val="28662136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t>Illusions: </a:t>
            </a:r>
            <a:r>
              <a:rPr lang="en-US" dirty="0" smtClean="0"/>
              <a:t>what </a:t>
            </a:r>
            <a:r>
              <a:rPr lang="en-US" dirty="0"/>
              <a:t>d</a:t>
            </a:r>
            <a:r>
              <a:rPr lang="en-US" dirty="0" smtClean="0"/>
              <a:t>o they tell us</a:t>
            </a:r>
            <a:r>
              <a:rPr lang="en-US" dirty="0"/>
              <a:t>?</a:t>
            </a:r>
          </a:p>
        </p:txBody>
      </p:sp>
      <p:pic>
        <p:nvPicPr>
          <p:cNvPr id="5124" name="Picture 4" descr="H:\faculty\teaching\Vision\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950" y="1433513"/>
            <a:ext cx="5372100" cy="398938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Slides.</a:t>
            </a:r>
            <a:endParaRPr lang="en-US" sz="900" dirty="0">
              <a:solidFill>
                <a:schemeClr val="tx1"/>
              </a:solidFill>
            </a:endParaRPr>
          </a:p>
        </p:txBody>
      </p:sp>
      <p:sp>
        <p:nvSpPr>
          <p:cNvPr id="7" name="Slide Number Placeholder 6"/>
          <p:cNvSpPr>
            <a:spLocks noGrp="1"/>
          </p:cNvSpPr>
          <p:nvPr>
            <p:ph type="sldNum" sz="quarter" idx="12"/>
          </p:nvPr>
        </p:nvSpPr>
        <p:spPr/>
        <p:txBody>
          <a:bodyPr/>
          <a:lstStyle/>
          <a:p>
            <a:fld id="{7F2C8DE1-5B0B-DD4F-89A9-EF10D4F882EF}" type="slidenum">
              <a:rPr lang="en-US" smtClean="0"/>
              <a:t>48</a:t>
            </a:fld>
            <a:endParaRPr lang="en-US"/>
          </a:p>
        </p:txBody>
      </p:sp>
    </p:spTree>
    <p:extLst>
      <p:ext uri="{BB962C8B-B14F-4D97-AF65-F5344CB8AC3E}">
        <p14:creationId xmlns:p14="http://schemas.microsoft.com/office/powerpoint/2010/main" val="15870412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Illusions: what do they tell us?</a:t>
            </a:r>
          </a:p>
        </p:txBody>
      </p:sp>
      <p:pic>
        <p:nvPicPr>
          <p:cNvPr id="41988" name="Picture 4" descr="C:\Home\hager\tmp\images\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1668463"/>
            <a:ext cx="6011863" cy="352107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Slides.</a:t>
            </a:r>
            <a:endParaRPr lang="en-US" sz="900" dirty="0">
              <a:solidFill>
                <a:schemeClr val="tx1"/>
              </a:solidFill>
            </a:endParaRPr>
          </a:p>
        </p:txBody>
      </p:sp>
      <p:sp>
        <p:nvSpPr>
          <p:cNvPr id="7" name="Slide Number Placeholder 6"/>
          <p:cNvSpPr>
            <a:spLocks noGrp="1"/>
          </p:cNvSpPr>
          <p:nvPr>
            <p:ph type="sldNum" sz="quarter" idx="12"/>
          </p:nvPr>
        </p:nvSpPr>
        <p:spPr/>
        <p:txBody>
          <a:bodyPr/>
          <a:lstStyle/>
          <a:p>
            <a:fld id="{7F2C8DE1-5B0B-DD4F-89A9-EF10D4F882EF}" type="slidenum">
              <a:rPr lang="en-US" smtClean="0"/>
              <a:t>49</a:t>
            </a:fld>
            <a:endParaRPr lang="en-US"/>
          </a:p>
        </p:txBody>
      </p:sp>
    </p:spTree>
    <p:extLst>
      <p:ext uri="{BB962C8B-B14F-4D97-AF65-F5344CB8AC3E}">
        <p14:creationId xmlns:p14="http://schemas.microsoft.com/office/powerpoint/2010/main" val="24736450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strike="sngStrike" dirty="0" smtClean="0"/>
              <a:t>Computer</a:t>
            </a:r>
            <a:r>
              <a:rPr lang="en-US" dirty="0" smtClean="0"/>
              <a:t> Vision?</a:t>
            </a:r>
            <a:endParaRPr lang="en-US" dirty="0"/>
          </a:p>
        </p:txBody>
      </p:sp>
      <p:sp>
        <p:nvSpPr>
          <p:cNvPr id="3" name="Content Placeholder 2"/>
          <p:cNvSpPr>
            <a:spLocks noGrp="1"/>
          </p:cNvSpPr>
          <p:nvPr>
            <p:ph idx="1"/>
          </p:nvPr>
        </p:nvSpPr>
        <p:spPr>
          <a:xfrm>
            <a:off x="209271" y="1055553"/>
            <a:ext cx="8725458" cy="5276056"/>
          </a:xfrm>
        </p:spPr>
        <p:txBody>
          <a:bodyPr>
            <a:normAutofit/>
          </a:bodyPr>
          <a:lstStyle/>
          <a:p>
            <a:r>
              <a:rPr lang="en-US" b="1" dirty="0" smtClean="0"/>
              <a:t>Aristotle, </a:t>
            </a:r>
            <a:r>
              <a:rPr lang="en-US" b="1" i="1" dirty="0" smtClean="0"/>
              <a:t> De Anima </a:t>
            </a:r>
            <a:r>
              <a:rPr lang="en-US" b="1" dirty="0" smtClean="0"/>
              <a:t> (On the soul)</a:t>
            </a:r>
          </a:p>
          <a:p>
            <a:pPr lvl="1"/>
            <a:r>
              <a:rPr lang="en-US" dirty="0" smtClean="0"/>
              <a:t>"</a:t>
            </a:r>
            <a:r>
              <a:rPr lang="en-US" dirty="0"/>
              <a:t>...when once </a:t>
            </a:r>
            <a:r>
              <a:rPr lang="en-US" dirty="0" smtClean="0"/>
              <a:t>[the sensor, the eye] has </a:t>
            </a:r>
            <a:r>
              <a:rPr lang="en-US" dirty="0"/>
              <a:t>been </a:t>
            </a:r>
            <a:r>
              <a:rPr lang="en-US" dirty="0" smtClean="0"/>
              <a:t/>
            </a:r>
            <a:br>
              <a:rPr lang="en-US" dirty="0" smtClean="0"/>
            </a:br>
            <a:r>
              <a:rPr lang="en-US" dirty="0" smtClean="0"/>
              <a:t>acted </a:t>
            </a:r>
            <a:r>
              <a:rPr lang="en-US" dirty="0"/>
              <a:t>upon, it is similar and has the same </a:t>
            </a:r>
            <a:r>
              <a:rPr lang="en-US" dirty="0" smtClean="0"/>
              <a:t/>
            </a:r>
            <a:br>
              <a:rPr lang="en-US" dirty="0" smtClean="0"/>
            </a:br>
            <a:r>
              <a:rPr lang="en-US" dirty="0" smtClean="0"/>
              <a:t>character </a:t>
            </a:r>
            <a:r>
              <a:rPr lang="en-US" dirty="0"/>
              <a:t>as the sensible object</a:t>
            </a:r>
            <a:r>
              <a:rPr lang="en-US" dirty="0" smtClean="0"/>
              <a:t>.”</a:t>
            </a:r>
          </a:p>
          <a:p>
            <a:r>
              <a:rPr lang="en-US" b="1" dirty="0" smtClean="0"/>
              <a:t>Contrast with modern definition:</a:t>
            </a:r>
            <a:endParaRPr lang="en-US" b="1" dirty="0"/>
          </a:p>
          <a:p>
            <a:pPr lvl="1"/>
            <a:r>
              <a:rPr lang="en-US" dirty="0" smtClean="0"/>
              <a:t>“to know what is where by looking.”</a:t>
            </a:r>
          </a:p>
          <a:p>
            <a:pPr lvl="1"/>
            <a:r>
              <a:rPr lang="en-US" dirty="0" smtClean="0"/>
              <a:t>“vision is the </a:t>
            </a:r>
            <a:r>
              <a:rPr lang="en-US" i="1" dirty="0" smtClean="0"/>
              <a:t>process</a:t>
            </a:r>
            <a:r>
              <a:rPr lang="en-US" dirty="0" smtClean="0"/>
              <a:t> of discovering from images what is present in the world, and where it is.” </a:t>
            </a:r>
          </a:p>
          <a:p>
            <a:pPr lvl="1"/>
            <a:r>
              <a:rPr lang="en-US" dirty="0" smtClean="0"/>
              <a:t>Both quotes from Marr 1982.</a:t>
            </a:r>
            <a:endParaRPr lang="en-US" dirty="0"/>
          </a:p>
        </p:txBody>
      </p:sp>
      <p:sp>
        <p:nvSpPr>
          <p:cNvPr id="6" name="Slide Number Placeholder 5"/>
          <p:cNvSpPr>
            <a:spLocks noGrp="1"/>
          </p:cNvSpPr>
          <p:nvPr>
            <p:ph type="sldNum" sz="quarter" idx="12"/>
          </p:nvPr>
        </p:nvSpPr>
        <p:spPr/>
        <p:txBody>
          <a:bodyPr/>
          <a:lstStyle/>
          <a:p>
            <a:fld id="{7F2C8DE1-5B0B-DD4F-89A9-EF10D4F882EF}" type="slidenum">
              <a:rPr lang="en-US" smtClean="0"/>
              <a:t>5</a:t>
            </a:fld>
            <a:endParaRPr lang="en-US"/>
          </a:p>
        </p:txBody>
      </p:sp>
      <p:pic>
        <p:nvPicPr>
          <p:cNvPr id="4" name="Picture 3"/>
          <p:cNvPicPr>
            <a:picLocks noChangeAspect="1"/>
          </p:cNvPicPr>
          <p:nvPr/>
        </p:nvPicPr>
        <p:blipFill>
          <a:blip r:embed="rId3"/>
          <a:stretch>
            <a:fillRect/>
          </a:stretch>
        </p:blipFill>
        <p:spPr>
          <a:xfrm flipH="1">
            <a:off x="7131259" y="272708"/>
            <a:ext cx="1889770" cy="2528957"/>
          </a:xfrm>
          <a:prstGeom prst="rect">
            <a:avLst/>
          </a:prstGeom>
        </p:spPr>
      </p:pic>
    </p:spTree>
    <p:extLst>
      <p:ext uri="{BB962C8B-B14F-4D97-AF65-F5344CB8AC3E}">
        <p14:creationId xmlns:p14="http://schemas.microsoft.com/office/powerpoint/2010/main" val="230833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Why is computer vision hard?</a:t>
            </a:r>
            <a:endParaRPr lang="en-US" dirty="0"/>
          </a:p>
        </p:txBody>
      </p:sp>
      <p:pic>
        <p:nvPicPr>
          <p:cNvPr id="45060" name="Picture 4" descr="C:\Home\hager\tmp\images\01a.jpg"/>
          <p:cNvPicPr>
            <a:picLocks noChangeAspect="1" noChangeArrowheads="1"/>
          </p:cNvPicPr>
          <p:nvPr/>
        </p:nvPicPr>
        <p:blipFill>
          <a:blip r:embed="rId2"/>
          <a:srcRect/>
          <a:stretch>
            <a:fillRect/>
          </a:stretch>
        </p:blipFill>
        <p:spPr bwMode="auto">
          <a:xfrm>
            <a:off x="2209800" y="1143000"/>
            <a:ext cx="4603750" cy="5029200"/>
          </a:xfrm>
          <a:prstGeom prst="rect">
            <a:avLst/>
          </a:prstGeom>
          <a:noFill/>
        </p:spPr>
      </p:pic>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Slides.</a:t>
            </a:r>
            <a:endParaRPr lang="en-US" sz="900" dirty="0">
              <a:solidFill>
                <a:schemeClr val="tx1"/>
              </a:solidFill>
            </a:endParaRPr>
          </a:p>
        </p:txBody>
      </p:sp>
      <p:sp>
        <p:nvSpPr>
          <p:cNvPr id="7" name="Slide Number Placeholder 6"/>
          <p:cNvSpPr>
            <a:spLocks noGrp="1"/>
          </p:cNvSpPr>
          <p:nvPr>
            <p:ph type="sldNum" sz="quarter" idx="12"/>
          </p:nvPr>
        </p:nvSpPr>
        <p:spPr/>
        <p:txBody>
          <a:bodyPr/>
          <a:lstStyle/>
          <a:p>
            <a:fld id="{7F2C8DE1-5B0B-DD4F-89A9-EF10D4F882EF}" type="slidenum">
              <a:rPr lang="en-US" smtClean="0"/>
              <a:t>50</a:t>
            </a:fld>
            <a:endParaRPr lang="en-US"/>
          </a:p>
        </p:txBody>
      </p:sp>
    </p:spTree>
    <p:extLst>
      <p:ext uri="{BB962C8B-B14F-4D97-AF65-F5344CB8AC3E}">
        <p14:creationId xmlns:p14="http://schemas.microsoft.com/office/powerpoint/2010/main" val="4858499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t>Why is computer vision hard?</a:t>
            </a:r>
            <a:endParaRPr lang="en-US" dirty="0"/>
          </a:p>
        </p:txBody>
      </p:sp>
      <p:pic>
        <p:nvPicPr>
          <p:cNvPr id="46083" name="Picture 3" descr="C:\Home\hager\tmp\images\01a.jpg"/>
          <p:cNvPicPr>
            <a:picLocks noChangeAspect="1" noChangeArrowheads="1"/>
          </p:cNvPicPr>
          <p:nvPr/>
        </p:nvPicPr>
        <p:blipFill>
          <a:blip r:embed="rId2"/>
          <a:srcRect/>
          <a:stretch>
            <a:fillRect/>
          </a:stretch>
        </p:blipFill>
        <p:spPr bwMode="auto">
          <a:xfrm>
            <a:off x="2209800" y="1143000"/>
            <a:ext cx="4603750" cy="5029200"/>
          </a:xfrm>
          <a:prstGeom prst="rect">
            <a:avLst/>
          </a:prstGeom>
          <a:noFill/>
        </p:spPr>
      </p:pic>
      <p:sp>
        <p:nvSpPr>
          <p:cNvPr id="46084" name="Rectangle 4"/>
          <p:cNvSpPr>
            <a:spLocks noChangeArrowheads="1"/>
          </p:cNvSpPr>
          <p:nvPr/>
        </p:nvSpPr>
        <p:spPr bwMode="auto">
          <a:xfrm>
            <a:off x="1828800" y="1066800"/>
            <a:ext cx="5638800" cy="1143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46085" name="Rectangle 5"/>
          <p:cNvSpPr>
            <a:spLocks noChangeArrowheads="1"/>
          </p:cNvSpPr>
          <p:nvPr/>
        </p:nvSpPr>
        <p:spPr bwMode="auto">
          <a:xfrm>
            <a:off x="1981200" y="3505200"/>
            <a:ext cx="5486400" cy="2743200"/>
          </a:xfrm>
          <a:prstGeom prst="rect">
            <a:avLst/>
          </a:prstGeom>
          <a:solidFill>
            <a:schemeClr val="bg1"/>
          </a:solidFill>
          <a:ln w="9525">
            <a:noFill/>
            <a:miter lim="800000"/>
            <a:headEnd/>
            <a:tailEnd/>
          </a:ln>
          <a:effectLst/>
        </p:spPr>
        <p:txBody>
          <a:bodyPr wrap="none" anchor="ctr">
            <a:prstTxWarp prst="textNoShape">
              <a:avLst/>
            </a:prstTxWarp>
          </a:bodyPr>
          <a:lstStyle/>
          <a:p>
            <a:pPr algn="ctr"/>
            <a:endParaRPr lang="en-US">
              <a:solidFill>
                <a:schemeClr val="bg1"/>
              </a:solidFill>
            </a:endParaRPr>
          </a:p>
        </p:txBody>
      </p:sp>
      <p:sp>
        <p:nvSpPr>
          <p:cNvPr id="46086" name="Rectangle 6"/>
          <p:cNvSpPr>
            <a:spLocks noChangeArrowheads="1"/>
          </p:cNvSpPr>
          <p:nvPr/>
        </p:nvSpPr>
        <p:spPr bwMode="auto">
          <a:xfrm>
            <a:off x="1828800" y="1524000"/>
            <a:ext cx="914400" cy="2667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46087" name="Rectangle 7"/>
          <p:cNvSpPr>
            <a:spLocks noChangeArrowheads="1"/>
          </p:cNvSpPr>
          <p:nvPr/>
        </p:nvSpPr>
        <p:spPr bwMode="auto">
          <a:xfrm>
            <a:off x="5638800" y="1828800"/>
            <a:ext cx="1828800" cy="2667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46088" name="Rectangle 8"/>
          <p:cNvSpPr>
            <a:spLocks noChangeArrowheads="1"/>
          </p:cNvSpPr>
          <p:nvPr/>
        </p:nvSpPr>
        <p:spPr bwMode="auto">
          <a:xfrm>
            <a:off x="3886200" y="1905000"/>
            <a:ext cx="609600" cy="2667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11"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Slides.</a:t>
            </a:r>
            <a:endParaRPr lang="en-US" sz="900" dirty="0">
              <a:solidFill>
                <a:schemeClr val="tx1"/>
              </a:solidFill>
            </a:endParaRPr>
          </a:p>
        </p:txBody>
      </p:sp>
      <p:sp>
        <p:nvSpPr>
          <p:cNvPr id="4" name="Slide Number Placeholder 3"/>
          <p:cNvSpPr>
            <a:spLocks noGrp="1"/>
          </p:cNvSpPr>
          <p:nvPr>
            <p:ph type="sldNum" sz="quarter" idx="12"/>
          </p:nvPr>
        </p:nvSpPr>
        <p:spPr/>
        <p:txBody>
          <a:bodyPr/>
          <a:lstStyle/>
          <a:p>
            <a:fld id="{7F2C8DE1-5B0B-DD4F-89A9-EF10D4F882EF}" type="slidenum">
              <a:rPr lang="en-US" smtClean="0"/>
              <a:t>51</a:t>
            </a:fld>
            <a:endParaRPr lang="en-US"/>
          </a:p>
        </p:txBody>
      </p:sp>
    </p:spTree>
    <p:extLst>
      <p:ext uri="{BB962C8B-B14F-4D97-AF65-F5344CB8AC3E}">
        <p14:creationId xmlns:p14="http://schemas.microsoft.com/office/powerpoint/2010/main" val="30246950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Why </a:t>
            </a:r>
            <a:r>
              <a:rPr lang="en-US" dirty="0" smtClean="0"/>
              <a:t>is computer vision hard</a:t>
            </a:r>
            <a:r>
              <a:rPr lang="en-US" dirty="0"/>
              <a:t>?</a:t>
            </a:r>
          </a:p>
        </p:txBody>
      </p:sp>
      <p:sp>
        <p:nvSpPr>
          <p:cNvPr id="158723" name="Rectangle 3"/>
          <p:cNvSpPr>
            <a:spLocks noGrp="1" noChangeArrowheads="1"/>
          </p:cNvSpPr>
          <p:nvPr>
            <p:ph type="body" idx="1"/>
          </p:nvPr>
        </p:nvSpPr>
        <p:spPr/>
        <p:txBody>
          <a:bodyPr/>
          <a:lstStyle/>
          <a:p>
            <a:r>
              <a:rPr lang="en-US" dirty="0"/>
              <a:t>“Context” counts for as much as </a:t>
            </a:r>
            <a:r>
              <a:rPr lang="en-US" dirty="0" smtClean="0"/>
              <a:t>appearance.</a:t>
            </a:r>
            <a:endParaRPr lang="en-US" dirty="0"/>
          </a:p>
          <a:p>
            <a:endParaRPr lang="en-US" dirty="0"/>
          </a:p>
          <a:p>
            <a:r>
              <a:rPr lang="en-US" dirty="0"/>
              <a:t>Huge amounts of prior knowledge (learned and innate</a:t>
            </a:r>
            <a:r>
              <a:rPr lang="en-US" dirty="0" smtClean="0"/>
              <a:t>).</a:t>
            </a:r>
            <a:endParaRPr lang="en-US" dirty="0"/>
          </a:p>
          <a:p>
            <a:endParaRPr lang="en-US" dirty="0"/>
          </a:p>
          <a:p>
            <a:r>
              <a:rPr lang="en-US" dirty="0"/>
              <a:t>AI complete (hard to solve a cleanly defined “simple” problem without invoking unrealistic assumptions</a:t>
            </a:r>
            <a:r>
              <a:rPr lang="en-US" dirty="0" smtClean="0"/>
              <a:t>).</a:t>
            </a:r>
            <a:endParaRPr lang="en-US" dirty="0"/>
          </a:p>
          <a:p>
            <a:endParaRPr lang="en-US" dirty="0"/>
          </a:p>
          <a:p>
            <a:r>
              <a:rPr lang="en-US" dirty="0"/>
              <a:t>Lack of a clear metric for </a:t>
            </a:r>
            <a:r>
              <a:rPr lang="en-US" dirty="0" smtClean="0"/>
              <a:t>success (indeed, we are often completely wrong as you’ve seen).</a:t>
            </a:r>
          </a:p>
          <a:p>
            <a:endParaRPr lang="en-US" dirty="0"/>
          </a:p>
          <a:p>
            <a:r>
              <a:rPr lang="en-US" dirty="0"/>
              <a:t>The diversity of the natural </a:t>
            </a:r>
            <a:r>
              <a:rPr lang="en-US" dirty="0" smtClean="0"/>
              <a:t>world.</a:t>
            </a:r>
            <a:endParaRPr lang="en-US" dirty="0"/>
          </a:p>
        </p:txBody>
      </p:sp>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Slides.</a:t>
            </a:r>
            <a:endParaRPr lang="en-US" sz="900" dirty="0">
              <a:solidFill>
                <a:schemeClr val="tx1"/>
              </a:solidFill>
            </a:endParaRPr>
          </a:p>
        </p:txBody>
      </p:sp>
      <p:sp>
        <p:nvSpPr>
          <p:cNvPr id="7" name="Slide Number Placeholder 6"/>
          <p:cNvSpPr>
            <a:spLocks noGrp="1"/>
          </p:cNvSpPr>
          <p:nvPr>
            <p:ph type="sldNum" sz="quarter" idx="12"/>
          </p:nvPr>
        </p:nvSpPr>
        <p:spPr/>
        <p:txBody>
          <a:bodyPr/>
          <a:lstStyle/>
          <a:p>
            <a:fld id="{7F2C8DE1-5B0B-DD4F-89A9-EF10D4F882EF}" type="slidenum">
              <a:rPr lang="en-US" smtClean="0"/>
              <a:t>52</a:t>
            </a:fld>
            <a:endParaRPr lang="en-US"/>
          </a:p>
        </p:txBody>
      </p:sp>
    </p:spTree>
    <p:extLst>
      <p:ext uri="{BB962C8B-B14F-4D97-AF65-F5344CB8AC3E}">
        <p14:creationId xmlns:p14="http://schemas.microsoft.com/office/powerpoint/2010/main" val="39369050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62342"/>
            <a:ext cx="9144000" cy="6195658"/>
          </a:xfrm>
          <a:prstGeom prst="rect">
            <a:avLst/>
          </a:prstGeom>
        </p:spPr>
      </p:pic>
      <p:sp>
        <p:nvSpPr>
          <p:cNvPr id="2" name="Title 1"/>
          <p:cNvSpPr>
            <a:spLocks noGrp="1"/>
          </p:cNvSpPr>
          <p:nvPr>
            <p:ph type="title"/>
          </p:nvPr>
        </p:nvSpPr>
        <p:spPr/>
        <p:txBody>
          <a:bodyPr/>
          <a:lstStyle/>
          <a:p>
            <a:r>
              <a:rPr lang="en-US" dirty="0" smtClean="0"/>
              <a:t>Challenges: viewpoint variation</a:t>
            </a:r>
            <a:endParaRPr lang="en-US" dirty="0"/>
          </a:p>
        </p:txBody>
      </p:sp>
      <p:sp>
        <p:nvSpPr>
          <p:cNvPr id="4" name="Slide Number Placeholder 3"/>
          <p:cNvSpPr>
            <a:spLocks noGrp="1"/>
          </p:cNvSpPr>
          <p:nvPr>
            <p:ph type="sldNum" sz="quarter" idx="12"/>
          </p:nvPr>
        </p:nvSpPr>
        <p:spPr/>
        <p:txBody>
          <a:bodyPr/>
          <a:lstStyle/>
          <a:p>
            <a:fld id="{7F2C8DE1-5B0B-DD4F-89A9-EF10D4F882EF}" type="slidenum">
              <a:rPr lang="en-US" smtClean="0"/>
              <a:t>53</a:t>
            </a:fld>
            <a:endParaRPr lang="en-US"/>
          </a:p>
        </p:txBody>
      </p:sp>
    </p:spTree>
    <p:extLst>
      <p:ext uri="{BB962C8B-B14F-4D97-AF65-F5344CB8AC3E}">
        <p14:creationId xmlns:p14="http://schemas.microsoft.com/office/powerpoint/2010/main" val="6590565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illumination variation</a:t>
            </a:r>
            <a:endParaRPr lang="en-US" dirty="0"/>
          </a:p>
        </p:txBody>
      </p:sp>
      <p:sp>
        <p:nvSpPr>
          <p:cNvPr id="4" name="Slide Number Placeholder 3"/>
          <p:cNvSpPr>
            <a:spLocks noGrp="1"/>
          </p:cNvSpPr>
          <p:nvPr>
            <p:ph type="sldNum" sz="quarter" idx="12"/>
          </p:nvPr>
        </p:nvSpPr>
        <p:spPr/>
        <p:txBody>
          <a:bodyPr/>
          <a:lstStyle/>
          <a:p>
            <a:fld id="{7F2C8DE1-5B0B-DD4F-89A9-EF10D4F882EF}" type="slidenum">
              <a:rPr lang="en-US" smtClean="0"/>
              <a:t>54</a:t>
            </a:fld>
            <a:endParaRPr lang="en-US"/>
          </a:p>
        </p:txBody>
      </p:sp>
      <p:pic>
        <p:nvPicPr>
          <p:cNvPr id="5" name="Picture 4"/>
          <p:cNvPicPr>
            <a:picLocks noChangeAspect="1"/>
          </p:cNvPicPr>
          <p:nvPr/>
        </p:nvPicPr>
        <p:blipFill>
          <a:blip r:embed="rId2"/>
          <a:stretch>
            <a:fillRect/>
          </a:stretch>
        </p:blipFill>
        <p:spPr>
          <a:xfrm>
            <a:off x="0" y="1524000"/>
            <a:ext cx="9144000" cy="3795449"/>
          </a:xfrm>
          <a:prstGeom prst="rect">
            <a:avLst/>
          </a:prstGeom>
        </p:spPr>
      </p:pic>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a:t>
            </a:r>
            <a:r>
              <a:rPr lang="en-US" sz="900" dirty="0" err="1" smtClean="0">
                <a:solidFill>
                  <a:schemeClr val="tx1"/>
                </a:solidFill>
              </a:rPr>
              <a:t>Saverese</a:t>
            </a:r>
            <a:r>
              <a:rPr lang="en-US" sz="900" dirty="0" smtClean="0">
                <a:solidFill>
                  <a:schemeClr val="tx1"/>
                </a:solidFill>
              </a:rPr>
              <a:t> slides; </a:t>
            </a:r>
            <a:r>
              <a:rPr lang="en-US" sz="900" dirty="0" err="1" smtClean="0">
                <a:solidFill>
                  <a:schemeClr val="tx1"/>
                </a:solidFill>
              </a:rPr>
              <a:t>Koenderink</a:t>
            </a:r>
            <a:r>
              <a:rPr lang="en-US" sz="900" dirty="0" smtClean="0">
                <a:solidFill>
                  <a:schemeClr val="tx1"/>
                </a:solidFill>
              </a:rPr>
              <a:t> image.</a:t>
            </a:r>
            <a:endParaRPr lang="en-US" sz="900" dirty="0">
              <a:solidFill>
                <a:schemeClr val="tx1"/>
              </a:solidFill>
            </a:endParaRPr>
          </a:p>
        </p:txBody>
      </p:sp>
    </p:spTree>
    <p:extLst>
      <p:ext uri="{BB962C8B-B14F-4D97-AF65-F5344CB8AC3E}">
        <p14:creationId xmlns:p14="http://schemas.microsoft.com/office/powerpoint/2010/main" val="36964584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scale variation</a:t>
            </a:r>
            <a:endParaRPr lang="en-US" dirty="0"/>
          </a:p>
        </p:txBody>
      </p:sp>
      <p:pic>
        <p:nvPicPr>
          <p:cNvPr id="5" name="Content Placeholder 4"/>
          <p:cNvPicPr>
            <a:picLocks noGrp="1" noChangeAspect="1"/>
          </p:cNvPicPr>
          <p:nvPr>
            <p:ph idx="1"/>
          </p:nvPr>
        </p:nvPicPr>
        <p:blipFill>
          <a:blip r:embed="rId2"/>
          <a:srcRect l="-84359" r="-84359"/>
          <a:stretch>
            <a:fillRect/>
          </a:stretch>
        </p:blipFill>
        <p:spPr/>
      </p:pic>
      <p:sp>
        <p:nvSpPr>
          <p:cNvPr id="4" name="Slide Number Placeholder 3"/>
          <p:cNvSpPr>
            <a:spLocks noGrp="1"/>
          </p:cNvSpPr>
          <p:nvPr>
            <p:ph type="sldNum" sz="quarter" idx="12"/>
          </p:nvPr>
        </p:nvSpPr>
        <p:spPr/>
        <p:txBody>
          <a:bodyPr/>
          <a:lstStyle/>
          <a:p>
            <a:fld id="{7F2C8DE1-5B0B-DD4F-89A9-EF10D4F882EF}" type="slidenum">
              <a:rPr lang="en-US" smtClean="0"/>
              <a:t>55</a:t>
            </a:fld>
            <a:endParaRPr lang="en-US"/>
          </a:p>
        </p:txBody>
      </p:sp>
      <p:sp>
        <p:nvSpPr>
          <p:cNvPr id="6" name="Rectangle 5"/>
          <p:cNvSpPr/>
          <p:nvPr/>
        </p:nvSpPr>
        <p:spPr>
          <a:xfrm>
            <a:off x="2730500" y="1055553"/>
            <a:ext cx="1143000" cy="5863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012543" y="6179095"/>
            <a:ext cx="1143000" cy="325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a:t>
            </a:r>
            <a:r>
              <a:rPr lang="en-US" sz="900" dirty="0" err="1" smtClean="0">
                <a:solidFill>
                  <a:schemeClr val="tx1"/>
                </a:solidFill>
              </a:rPr>
              <a:t>Saverese</a:t>
            </a:r>
            <a:r>
              <a:rPr lang="en-US" sz="900" dirty="0" smtClean="0">
                <a:solidFill>
                  <a:schemeClr val="tx1"/>
                </a:solidFill>
              </a:rPr>
              <a:t>, </a:t>
            </a:r>
            <a:r>
              <a:rPr lang="en-US" sz="900" dirty="0" err="1" smtClean="0">
                <a:solidFill>
                  <a:schemeClr val="tx1"/>
                </a:solidFill>
              </a:rPr>
              <a:t>Fei-Fei</a:t>
            </a:r>
            <a:r>
              <a:rPr lang="en-US" sz="900" dirty="0" smtClean="0">
                <a:solidFill>
                  <a:schemeClr val="tx1"/>
                </a:solidFill>
              </a:rPr>
              <a:t>, Fergus, and </a:t>
            </a:r>
            <a:r>
              <a:rPr lang="en-US" sz="900" dirty="0" err="1" smtClean="0">
                <a:solidFill>
                  <a:schemeClr val="tx1"/>
                </a:solidFill>
              </a:rPr>
              <a:t>Torralba</a:t>
            </a:r>
            <a:r>
              <a:rPr lang="en-US" sz="900" dirty="0" smtClean="0">
                <a:solidFill>
                  <a:schemeClr val="tx1"/>
                </a:solidFill>
              </a:rPr>
              <a:t>.</a:t>
            </a:r>
            <a:endParaRPr lang="en-US" sz="900" dirty="0">
              <a:solidFill>
                <a:schemeClr val="tx1"/>
              </a:solidFill>
            </a:endParaRPr>
          </a:p>
        </p:txBody>
      </p:sp>
    </p:spTree>
    <p:extLst>
      <p:ext uri="{BB962C8B-B14F-4D97-AF65-F5344CB8AC3E}">
        <p14:creationId xmlns:p14="http://schemas.microsoft.com/office/powerpoint/2010/main" val="25559550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deformation and structure variation</a:t>
            </a:r>
            <a:endParaRPr lang="en-US" dirty="0"/>
          </a:p>
        </p:txBody>
      </p:sp>
      <p:pic>
        <p:nvPicPr>
          <p:cNvPr id="5" name="Content Placeholder 4"/>
          <p:cNvPicPr>
            <a:picLocks noGrp="1" noChangeAspect="1"/>
          </p:cNvPicPr>
          <p:nvPr>
            <p:ph idx="1"/>
          </p:nvPr>
        </p:nvPicPr>
        <p:blipFill>
          <a:blip r:embed="rId2"/>
          <a:srcRect t="-19552" b="-19552"/>
          <a:stretch>
            <a:fillRect/>
          </a:stretch>
        </p:blipFill>
        <p:spPr/>
      </p:pic>
      <p:sp>
        <p:nvSpPr>
          <p:cNvPr id="4" name="Slide Number Placeholder 3"/>
          <p:cNvSpPr>
            <a:spLocks noGrp="1"/>
          </p:cNvSpPr>
          <p:nvPr>
            <p:ph type="sldNum" sz="quarter" idx="12"/>
          </p:nvPr>
        </p:nvSpPr>
        <p:spPr/>
        <p:txBody>
          <a:bodyPr/>
          <a:lstStyle/>
          <a:p>
            <a:fld id="{7F2C8DE1-5B0B-DD4F-89A9-EF10D4F882EF}" type="slidenum">
              <a:rPr lang="en-US" smtClean="0"/>
              <a:t>56</a:t>
            </a:fld>
            <a:endParaRPr lang="en-US"/>
          </a:p>
        </p:txBody>
      </p:sp>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a:t>
            </a:r>
            <a:r>
              <a:rPr lang="en-US" sz="900" dirty="0" err="1" smtClean="0">
                <a:solidFill>
                  <a:schemeClr val="tx1"/>
                </a:solidFill>
              </a:rPr>
              <a:t>Saverese</a:t>
            </a:r>
            <a:r>
              <a:rPr lang="en-US" sz="900" dirty="0" smtClean="0">
                <a:solidFill>
                  <a:schemeClr val="tx1"/>
                </a:solidFill>
              </a:rPr>
              <a:t> slides.</a:t>
            </a:r>
            <a:endParaRPr lang="en-US" sz="900" dirty="0">
              <a:solidFill>
                <a:schemeClr val="tx1"/>
              </a:solidFill>
            </a:endParaRPr>
          </a:p>
        </p:txBody>
      </p:sp>
    </p:spTree>
    <p:extLst>
      <p:ext uri="{BB962C8B-B14F-4D97-AF65-F5344CB8AC3E}">
        <p14:creationId xmlns:p14="http://schemas.microsoft.com/office/powerpoint/2010/main" val="1076275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occlusion</a:t>
            </a:r>
            <a:endParaRPr lang="en-US" dirty="0"/>
          </a:p>
        </p:txBody>
      </p:sp>
      <p:pic>
        <p:nvPicPr>
          <p:cNvPr id="5" name="Content Placeholder 4"/>
          <p:cNvPicPr>
            <a:picLocks noGrp="1" noChangeAspect="1"/>
          </p:cNvPicPr>
          <p:nvPr>
            <p:ph idx="1"/>
          </p:nvPr>
        </p:nvPicPr>
        <p:blipFill>
          <a:blip r:embed="rId2"/>
          <a:srcRect l="-65919" r="-65919"/>
          <a:stretch>
            <a:fillRect/>
          </a:stretch>
        </p:blipFill>
        <p:spPr/>
      </p:pic>
      <p:sp>
        <p:nvSpPr>
          <p:cNvPr id="4" name="Slide Number Placeholder 3"/>
          <p:cNvSpPr>
            <a:spLocks noGrp="1"/>
          </p:cNvSpPr>
          <p:nvPr>
            <p:ph type="sldNum" sz="quarter" idx="12"/>
          </p:nvPr>
        </p:nvSpPr>
        <p:spPr/>
        <p:txBody>
          <a:bodyPr/>
          <a:lstStyle/>
          <a:p>
            <a:fld id="{7F2C8DE1-5B0B-DD4F-89A9-EF10D4F882EF}" type="slidenum">
              <a:rPr lang="en-US" smtClean="0"/>
              <a:t>57</a:t>
            </a:fld>
            <a:endParaRPr lang="en-US"/>
          </a:p>
        </p:txBody>
      </p:sp>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a:t>
            </a:r>
            <a:r>
              <a:rPr lang="en-US" sz="900" dirty="0" err="1" smtClean="0">
                <a:solidFill>
                  <a:schemeClr val="tx1"/>
                </a:solidFill>
              </a:rPr>
              <a:t>Magrit</a:t>
            </a:r>
            <a:r>
              <a:rPr lang="en-US" sz="900" dirty="0" smtClean="0">
                <a:solidFill>
                  <a:schemeClr val="tx1"/>
                </a:solidFill>
              </a:rPr>
              <a:t> 1957;  </a:t>
            </a:r>
            <a:r>
              <a:rPr lang="en-US" sz="900" dirty="0" err="1" smtClean="0">
                <a:solidFill>
                  <a:schemeClr val="tx1"/>
                </a:solidFill>
              </a:rPr>
              <a:t>Saverese</a:t>
            </a:r>
            <a:r>
              <a:rPr lang="en-US" sz="900" dirty="0" smtClean="0">
                <a:solidFill>
                  <a:schemeClr val="tx1"/>
                </a:solidFill>
              </a:rPr>
              <a:t>, </a:t>
            </a:r>
            <a:r>
              <a:rPr lang="en-US" sz="900" dirty="0" err="1" smtClean="0">
                <a:solidFill>
                  <a:schemeClr val="tx1"/>
                </a:solidFill>
              </a:rPr>
              <a:t>Fei-Fei</a:t>
            </a:r>
            <a:r>
              <a:rPr lang="en-US" sz="900" dirty="0" smtClean="0">
                <a:solidFill>
                  <a:schemeClr val="tx1"/>
                </a:solidFill>
              </a:rPr>
              <a:t>, Fergus, and </a:t>
            </a:r>
            <a:r>
              <a:rPr lang="en-US" sz="900" dirty="0" err="1" smtClean="0">
                <a:solidFill>
                  <a:schemeClr val="tx1"/>
                </a:solidFill>
              </a:rPr>
              <a:t>Torralba</a:t>
            </a:r>
            <a:r>
              <a:rPr lang="en-US" sz="900" dirty="0" smtClean="0">
                <a:solidFill>
                  <a:schemeClr val="tx1"/>
                </a:solidFill>
              </a:rPr>
              <a:t>.</a:t>
            </a:r>
            <a:endParaRPr lang="en-US" sz="900" dirty="0">
              <a:solidFill>
                <a:schemeClr val="tx1"/>
              </a:solidFill>
            </a:endParaRPr>
          </a:p>
        </p:txBody>
      </p:sp>
    </p:spTree>
    <p:extLst>
      <p:ext uri="{BB962C8B-B14F-4D97-AF65-F5344CB8AC3E}">
        <p14:creationId xmlns:p14="http://schemas.microsoft.com/office/powerpoint/2010/main" val="21128126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 background clutter or context variation</a:t>
            </a:r>
            <a:endParaRPr lang="en-US" dirty="0"/>
          </a:p>
        </p:txBody>
      </p:sp>
      <p:pic>
        <p:nvPicPr>
          <p:cNvPr id="5" name="Content Placeholder 4"/>
          <p:cNvPicPr>
            <a:picLocks noGrp="1" noChangeAspect="1"/>
          </p:cNvPicPr>
          <p:nvPr>
            <p:ph idx="1"/>
          </p:nvPr>
        </p:nvPicPr>
        <p:blipFill>
          <a:blip r:embed="rId2"/>
          <a:srcRect l="-55264" r="-55264"/>
          <a:stretch>
            <a:fillRect/>
          </a:stretch>
        </p:blipFill>
        <p:spPr/>
      </p:pic>
      <p:sp>
        <p:nvSpPr>
          <p:cNvPr id="4" name="Slide Number Placeholder 3"/>
          <p:cNvSpPr>
            <a:spLocks noGrp="1"/>
          </p:cNvSpPr>
          <p:nvPr>
            <p:ph type="sldNum" sz="quarter" idx="12"/>
          </p:nvPr>
        </p:nvSpPr>
        <p:spPr/>
        <p:txBody>
          <a:bodyPr/>
          <a:lstStyle/>
          <a:p>
            <a:fld id="{7F2C8DE1-5B0B-DD4F-89A9-EF10D4F882EF}" type="slidenum">
              <a:rPr lang="en-US" smtClean="0"/>
              <a:t>58</a:t>
            </a:fld>
            <a:endParaRPr lang="en-US"/>
          </a:p>
        </p:txBody>
      </p:sp>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a:t>
            </a:r>
            <a:r>
              <a:rPr lang="en-US" sz="900" dirty="0" err="1" smtClean="0">
                <a:solidFill>
                  <a:schemeClr val="tx1"/>
                </a:solidFill>
              </a:rPr>
              <a:t>Kilmeny</a:t>
            </a:r>
            <a:r>
              <a:rPr lang="en-US" sz="900" dirty="0" smtClean="0">
                <a:solidFill>
                  <a:schemeClr val="tx1"/>
                </a:solidFill>
              </a:rPr>
              <a:t> </a:t>
            </a:r>
            <a:r>
              <a:rPr lang="en-US" sz="900" dirty="0" err="1" smtClean="0">
                <a:solidFill>
                  <a:schemeClr val="tx1"/>
                </a:solidFill>
              </a:rPr>
              <a:t>Niland</a:t>
            </a:r>
            <a:r>
              <a:rPr lang="en-US" sz="900" dirty="0" smtClean="0">
                <a:solidFill>
                  <a:schemeClr val="tx1"/>
                </a:solidFill>
              </a:rPr>
              <a:t> 1995;  </a:t>
            </a:r>
            <a:r>
              <a:rPr lang="en-US" sz="900" dirty="0" err="1" smtClean="0">
                <a:solidFill>
                  <a:schemeClr val="tx1"/>
                </a:solidFill>
              </a:rPr>
              <a:t>Saverese</a:t>
            </a:r>
            <a:r>
              <a:rPr lang="en-US" sz="900" dirty="0" smtClean="0">
                <a:solidFill>
                  <a:schemeClr val="tx1"/>
                </a:solidFill>
              </a:rPr>
              <a:t> slides.</a:t>
            </a:r>
            <a:endParaRPr lang="en-US" sz="900" dirty="0">
              <a:solidFill>
                <a:schemeClr val="tx1"/>
              </a:solidFill>
            </a:endParaRPr>
          </a:p>
        </p:txBody>
      </p:sp>
    </p:spTree>
    <p:extLst>
      <p:ext uri="{BB962C8B-B14F-4D97-AF65-F5344CB8AC3E}">
        <p14:creationId xmlns:p14="http://schemas.microsoft.com/office/powerpoint/2010/main" val="10736260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intra-class variation</a:t>
            </a:r>
            <a:endParaRPr lang="en-US" dirty="0"/>
          </a:p>
        </p:txBody>
      </p:sp>
      <p:pic>
        <p:nvPicPr>
          <p:cNvPr id="5" name="Content Placeholder 4"/>
          <p:cNvPicPr>
            <a:picLocks noGrp="1" noChangeAspect="1"/>
          </p:cNvPicPr>
          <p:nvPr>
            <p:ph idx="1"/>
          </p:nvPr>
        </p:nvPicPr>
        <p:blipFill>
          <a:blip r:embed="rId2"/>
          <a:srcRect t="1711" b="1711"/>
          <a:stretch>
            <a:fillRect/>
          </a:stretch>
        </p:blipFill>
        <p:spPr/>
      </p:pic>
      <p:sp>
        <p:nvSpPr>
          <p:cNvPr id="4" name="Slide Number Placeholder 3"/>
          <p:cNvSpPr>
            <a:spLocks noGrp="1"/>
          </p:cNvSpPr>
          <p:nvPr>
            <p:ph type="sldNum" sz="quarter" idx="12"/>
          </p:nvPr>
        </p:nvSpPr>
        <p:spPr/>
        <p:txBody>
          <a:bodyPr/>
          <a:lstStyle/>
          <a:p>
            <a:fld id="{7F2C8DE1-5B0B-DD4F-89A9-EF10D4F882EF}" type="slidenum">
              <a:rPr lang="en-US" smtClean="0"/>
              <a:t>59</a:t>
            </a:fld>
            <a:endParaRPr lang="en-US"/>
          </a:p>
        </p:txBody>
      </p:sp>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a:t>
            </a:r>
            <a:r>
              <a:rPr lang="en-US" sz="900" dirty="0" err="1">
                <a:solidFill>
                  <a:schemeClr val="tx1"/>
                </a:solidFill>
              </a:rPr>
              <a:t>S</a:t>
            </a:r>
            <a:r>
              <a:rPr lang="en-US" sz="900" dirty="0" err="1" smtClean="0">
                <a:solidFill>
                  <a:schemeClr val="tx1"/>
                </a:solidFill>
              </a:rPr>
              <a:t>averese</a:t>
            </a:r>
            <a:r>
              <a:rPr lang="en-US" sz="900" dirty="0" smtClean="0">
                <a:solidFill>
                  <a:schemeClr val="tx1"/>
                </a:solidFill>
              </a:rPr>
              <a:t>, </a:t>
            </a:r>
            <a:r>
              <a:rPr lang="en-US" sz="900" dirty="0" err="1" smtClean="0">
                <a:solidFill>
                  <a:schemeClr val="tx1"/>
                </a:solidFill>
              </a:rPr>
              <a:t>Fei-Fei</a:t>
            </a:r>
            <a:r>
              <a:rPr lang="en-US" sz="900" dirty="0" smtClean="0">
                <a:solidFill>
                  <a:schemeClr val="tx1"/>
                </a:solidFill>
              </a:rPr>
              <a:t>, Fergus, and </a:t>
            </a:r>
            <a:r>
              <a:rPr lang="en-US" sz="900" dirty="0" err="1" smtClean="0">
                <a:solidFill>
                  <a:schemeClr val="tx1"/>
                </a:solidFill>
              </a:rPr>
              <a:t>Torralba</a:t>
            </a:r>
            <a:r>
              <a:rPr lang="en-US" sz="900" dirty="0" smtClean="0">
                <a:solidFill>
                  <a:schemeClr val="tx1"/>
                </a:solidFill>
              </a:rPr>
              <a:t> slides.</a:t>
            </a:r>
            <a:endParaRPr lang="en-US" sz="900" dirty="0">
              <a:solidFill>
                <a:schemeClr val="tx1"/>
              </a:solidFill>
            </a:endParaRPr>
          </a:p>
        </p:txBody>
      </p:sp>
    </p:spTree>
    <p:extLst>
      <p:ext uri="{BB962C8B-B14F-4D97-AF65-F5344CB8AC3E}">
        <p14:creationId xmlns:p14="http://schemas.microsoft.com/office/powerpoint/2010/main" val="7796565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Computer Vision?</a:t>
            </a:r>
            <a:endParaRPr lang="en-US" dirty="0"/>
          </a:p>
        </p:txBody>
      </p:sp>
      <p:sp>
        <p:nvSpPr>
          <p:cNvPr id="3" name="Content Placeholder 2"/>
          <p:cNvSpPr>
            <a:spLocks noGrp="1"/>
          </p:cNvSpPr>
          <p:nvPr>
            <p:ph idx="1"/>
          </p:nvPr>
        </p:nvSpPr>
        <p:spPr/>
        <p:txBody>
          <a:bodyPr>
            <a:normAutofit/>
          </a:bodyPr>
          <a:lstStyle/>
          <a:p>
            <a:r>
              <a:rPr lang="en-US" b="1" dirty="0" smtClean="0"/>
              <a:t>Ballard and Brown (1982)</a:t>
            </a:r>
          </a:p>
          <a:p>
            <a:pPr lvl="1"/>
            <a:r>
              <a:rPr lang="en-US" dirty="0" smtClean="0"/>
              <a:t>The construction of explicit, meaningful descriptions of physical objects from images.</a:t>
            </a:r>
          </a:p>
          <a:p>
            <a:r>
              <a:rPr lang="en-US" b="1" dirty="0" err="1" smtClean="0"/>
              <a:t>Trucco</a:t>
            </a:r>
            <a:r>
              <a:rPr lang="en-US" b="1" dirty="0" smtClean="0"/>
              <a:t> </a:t>
            </a:r>
            <a:r>
              <a:rPr lang="en-US" b="1" dirty="0"/>
              <a:t>and </a:t>
            </a:r>
            <a:r>
              <a:rPr lang="en-US" b="1" dirty="0" err="1" smtClean="0"/>
              <a:t>Verri</a:t>
            </a:r>
            <a:r>
              <a:rPr lang="en-US" b="1" dirty="0" smtClean="0"/>
              <a:t> (1998)</a:t>
            </a:r>
            <a:endParaRPr lang="en-US" b="1" dirty="0"/>
          </a:p>
          <a:p>
            <a:pPr lvl="1"/>
            <a:r>
              <a:rPr lang="en-US" dirty="0"/>
              <a:t>computing properties of the 3D world from one or more digital </a:t>
            </a:r>
            <a:r>
              <a:rPr lang="en-US" dirty="0" smtClean="0"/>
              <a:t>images.</a:t>
            </a:r>
            <a:endParaRPr lang="en-US" dirty="0"/>
          </a:p>
          <a:p>
            <a:r>
              <a:rPr lang="en-US" b="1" dirty="0" smtClean="0"/>
              <a:t>Stockman and Shapiro (2001)</a:t>
            </a:r>
          </a:p>
          <a:p>
            <a:pPr lvl="1"/>
            <a:r>
              <a:rPr lang="en-US" dirty="0" smtClean="0"/>
              <a:t>To make useful decisions about real physical objects and scenes based on sensed images.</a:t>
            </a:r>
            <a:endParaRPr lang="en-US" dirty="0"/>
          </a:p>
          <a:p>
            <a:r>
              <a:rPr lang="en-US" b="1" dirty="0" smtClean="0"/>
              <a:t>Forsyth </a:t>
            </a:r>
            <a:r>
              <a:rPr lang="en-US" b="1" dirty="0"/>
              <a:t>and </a:t>
            </a:r>
            <a:r>
              <a:rPr lang="en-US" b="1" dirty="0" smtClean="0"/>
              <a:t>Ponce (2003)</a:t>
            </a:r>
            <a:endParaRPr lang="en-US" b="1" dirty="0"/>
          </a:p>
          <a:p>
            <a:pPr lvl="1"/>
            <a:r>
              <a:rPr lang="en-US" dirty="0"/>
              <a:t>...extracting descriptions of the world from pictures or sequences of </a:t>
            </a:r>
            <a:r>
              <a:rPr lang="en-US" dirty="0" smtClean="0"/>
              <a:t>pictures.</a:t>
            </a:r>
          </a:p>
          <a:p>
            <a:r>
              <a:rPr lang="en-US" b="1" dirty="0" smtClean="0">
                <a:solidFill>
                  <a:srgbClr val="FF6600"/>
                </a:solidFill>
              </a:rPr>
              <a:t>Extraction of information from visual content.</a:t>
            </a:r>
            <a:endParaRPr lang="en-US" b="1" dirty="0">
              <a:solidFill>
                <a:srgbClr val="FF6600"/>
              </a:solidFill>
            </a:endParaRPr>
          </a:p>
          <a:p>
            <a:endParaRPr lang="en-US" dirty="0"/>
          </a:p>
        </p:txBody>
      </p:sp>
      <p:sp>
        <p:nvSpPr>
          <p:cNvPr id="6" name="Slide Number Placeholder 5"/>
          <p:cNvSpPr>
            <a:spLocks noGrp="1"/>
          </p:cNvSpPr>
          <p:nvPr>
            <p:ph type="sldNum" sz="quarter" idx="12"/>
          </p:nvPr>
        </p:nvSpPr>
        <p:spPr/>
        <p:txBody>
          <a:bodyPr/>
          <a:lstStyle/>
          <a:p>
            <a:fld id="{7F2C8DE1-5B0B-DD4F-89A9-EF10D4F882EF}" type="slidenum">
              <a:rPr lang="en-US" smtClean="0"/>
              <a:t>6</a:t>
            </a:fld>
            <a:endParaRPr lang="en-US"/>
          </a:p>
        </p:txBody>
      </p:sp>
    </p:spTree>
    <p:extLst>
      <p:ext uri="{BB962C8B-B14F-4D97-AF65-F5344CB8AC3E}">
        <p14:creationId xmlns:p14="http://schemas.microsoft.com/office/powerpoint/2010/main" val="289837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class variation</a:t>
            </a:r>
            <a:endParaRPr lang="en-US" dirty="0"/>
          </a:p>
        </p:txBody>
      </p:sp>
      <p:pic>
        <p:nvPicPr>
          <p:cNvPr id="5" name="Content Placeholder 4"/>
          <p:cNvPicPr>
            <a:picLocks noGrp="1" noChangeAspect="1"/>
          </p:cNvPicPr>
          <p:nvPr>
            <p:ph idx="1"/>
          </p:nvPr>
        </p:nvPicPr>
        <p:blipFill>
          <a:blip r:embed="rId2"/>
          <a:srcRect l="-12079" r="-12079"/>
          <a:stretch>
            <a:fillRect/>
          </a:stretch>
        </p:blipFill>
        <p:spPr/>
      </p:pic>
      <p:sp>
        <p:nvSpPr>
          <p:cNvPr id="4" name="Slide Number Placeholder 3"/>
          <p:cNvSpPr>
            <a:spLocks noGrp="1"/>
          </p:cNvSpPr>
          <p:nvPr>
            <p:ph type="sldNum" sz="quarter" idx="12"/>
          </p:nvPr>
        </p:nvSpPr>
        <p:spPr/>
        <p:txBody>
          <a:bodyPr/>
          <a:lstStyle/>
          <a:p>
            <a:fld id="{7F2C8DE1-5B0B-DD4F-89A9-EF10D4F882EF}" type="slidenum">
              <a:rPr lang="en-US" smtClean="0"/>
              <a:t>60</a:t>
            </a:fld>
            <a:endParaRPr lang="en-US"/>
          </a:p>
        </p:txBody>
      </p:sp>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a:t>
            </a:r>
            <a:r>
              <a:rPr lang="en-US" sz="900" dirty="0" err="1" smtClean="0">
                <a:solidFill>
                  <a:schemeClr val="tx1"/>
                </a:solidFill>
              </a:rPr>
              <a:t>Saverese</a:t>
            </a:r>
            <a:r>
              <a:rPr lang="en-US" sz="900" dirty="0" smtClean="0">
                <a:solidFill>
                  <a:schemeClr val="tx1"/>
                </a:solidFill>
              </a:rPr>
              <a:t> slides.</a:t>
            </a:r>
            <a:endParaRPr lang="en-US" sz="900" dirty="0">
              <a:solidFill>
                <a:schemeClr val="tx1"/>
              </a:solidFill>
            </a:endParaRPr>
          </a:p>
        </p:txBody>
      </p:sp>
    </p:spTree>
    <p:extLst>
      <p:ext uri="{BB962C8B-B14F-4D97-AF65-F5344CB8AC3E}">
        <p14:creationId xmlns:p14="http://schemas.microsoft.com/office/powerpoint/2010/main" val="36374395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Rectangle 16"/>
          <p:cNvSpPr>
            <a:spLocks noGrp="1" noChangeArrowheads="1"/>
          </p:cNvSpPr>
          <p:nvPr>
            <p:ph type="title"/>
          </p:nvPr>
        </p:nvSpPr>
        <p:spPr>
          <a:xfrm>
            <a:off x="228600" y="76200"/>
            <a:ext cx="8229600" cy="563563"/>
          </a:xfrm>
          <a:noFill/>
        </p:spPr>
        <p:txBody>
          <a:bodyPr>
            <a:normAutofit fontScale="90000"/>
          </a:bodyPr>
          <a:lstStyle/>
          <a:p>
            <a:pPr eaLnBrk="1" hangingPunct="1"/>
            <a:r>
              <a:rPr lang="en-US" dirty="0" smtClean="0"/>
              <a:t>Challenges:  ambiguity</a:t>
            </a:r>
          </a:p>
        </p:txBody>
      </p:sp>
      <p:sp>
        <p:nvSpPr>
          <p:cNvPr id="1041" name="Text Box 18"/>
          <p:cNvSpPr txBox="1">
            <a:spLocks noChangeArrowheads="1"/>
          </p:cNvSpPr>
          <p:nvPr/>
        </p:nvSpPr>
        <p:spPr bwMode="auto">
          <a:xfrm>
            <a:off x="0" y="6611779"/>
            <a:ext cx="2542082" cy="246221"/>
          </a:xfrm>
          <a:prstGeom prst="rect">
            <a:avLst/>
          </a:prstGeom>
          <a:noFill/>
          <a:ln w="9525">
            <a:noFill/>
            <a:miter lim="800000"/>
            <a:headEnd/>
            <a:tailEnd/>
          </a:ln>
        </p:spPr>
        <p:txBody>
          <a:bodyPr wrap="none">
            <a:spAutoFit/>
          </a:bodyPr>
          <a:lstStyle/>
          <a:p>
            <a:pPr algn="l" eaLnBrk="0" hangingPunct="0">
              <a:spcBef>
                <a:spcPct val="0"/>
              </a:spcBef>
            </a:pPr>
            <a:r>
              <a:rPr lang="en-US" sz="1000" b="0" dirty="0" smtClean="0">
                <a:solidFill>
                  <a:schemeClr val="tx1"/>
                </a:solidFill>
              </a:rPr>
              <a:t>Source: Rob Fergus and Antonio </a:t>
            </a:r>
            <a:r>
              <a:rPr lang="en-US" sz="1000" b="0" dirty="0" err="1" smtClean="0">
                <a:solidFill>
                  <a:schemeClr val="tx1"/>
                </a:solidFill>
              </a:rPr>
              <a:t>Torralba</a:t>
            </a:r>
            <a:endParaRPr lang="en-US" sz="1000" b="0" dirty="0">
              <a:solidFill>
                <a:schemeClr val="tx1"/>
              </a:solidFill>
            </a:endParaRPr>
          </a:p>
        </p:txBody>
      </p:sp>
      <p:pic>
        <p:nvPicPr>
          <p:cNvPr id="17" name="blur.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tretch>
            <a:fillRect/>
          </a:stretch>
        </p:blipFill>
        <p:spPr>
          <a:xfrm>
            <a:off x="2590800" y="2044103"/>
            <a:ext cx="3733800" cy="2870243"/>
          </a:xfrm>
          <a:prstGeom prst="rect">
            <a:avLst/>
          </a:prstGeom>
        </p:spPr>
      </p:pic>
    </p:spTree>
    <p:extLst>
      <p:ext uri="{BB962C8B-B14F-4D97-AF65-F5344CB8AC3E}">
        <p14:creationId xmlns:p14="http://schemas.microsoft.com/office/powerpoint/2010/main" val="380996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p:cTn id="7" fill="hold" display="0">
                  <p:stCondLst>
                    <p:cond delay="indefinite"/>
                  </p:stCondLst>
                  <p:endCondLst>
                    <p:cond evt="onNext" delay="0">
                      <p:tgtEl>
                        <p:sldTgt/>
                      </p:tgtEl>
                    </p:cond>
                    <p:cond evt="onPrev" delay="0">
                      <p:tgtEl>
                        <p:sldTgt/>
                      </p:tgtEl>
                    </p:cond>
                  </p:endCondLst>
                </p:cTn>
                <p:tgtEl>
                  <p:spTgt spid="17"/>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Rectangle 16"/>
          <p:cNvSpPr>
            <a:spLocks noGrp="1" noChangeArrowheads="1"/>
          </p:cNvSpPr>
          <p:nvPr>
            <p:ph type="title"/>
          </p:nvPr>
        </p:nvSpPr>
        <p:spPr>
          <a:xfrm>
            <a:off x="228600" y="76200"/>
            <a:ext cx="8229600" cy="563563"/>
          </a:xfrm>
          <a:noFill/>
        </p:spPr>
        <p:txBody>
          <a:bodyPr>
            <a:normAutofit fontScale="90000"/>
          </a:bodyPr>
          <a:lstStyle/>
          <a:p>
            <a:pPr eaLnBrk="1" hangingPunct="1"/>
            <a:r>
              <a:rPr lang="en-US" dirty="0" smtClean="0"/>
              <a:t>Challenges:  ambiguity</a:t>
            </a:r>
          </a:p>
        </p:txBody>
      </p:sp>
      <p:pic>
        <p:nvPicPr>
          <p:cNvPr id="6" name="highres.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tretch>
            <a:fillRect/>
          </a:stretch>
        </p:blipFill>
        <p:spPr>
          <a:xfrm>
            <a:off x="2587752" y="2048256"/>
            <a:ext cx="3735067" cy="2871216"/>
          </a:xfrm>
          <a:prstGeom prst="rect">
            <a:avLst/>
          </a:prstGeom>
        </p:spPr>
      </p:pic>
      <p:sp>
        <p:nvSpPr>
          <p:cNvPr id="5" name="Text Box 18"/>
          <p:cNvSpPr txBox="1">
            <a:spLocks noChangeArrowheads="1"/>
          </p:cNvSpPr>
          <p:nvPr/>
        </p:nvSpPr>
        <p:spPr bwMode="auto">
          <a:xfrm>
            <a:off x="0" y="6611779"/>
            <a:ext cx="2542082" cy="246221"/>
          </a:xfrm>
          <a:prstGeom prst="rect">
            <a:avLst/>
          </a:prstGeom>
          <a:noFill/>
          <a:ln w="9525">
            <a:noFill/>
            <a:miter lim="800000"/>
            <a:headEnd/>
            <a:tailEnd/>
          </a:ln>
        </p:spPr>
        <p:txBody>
          <a:bodyPr wrap="none">
            <a:spAutoFit/>
          </a:bodyPr>
          <a:lstStyle/>
          <a:p>
            <a:pPr algn="l" eaLnBrk="0" hangingPunct="0">
              <a:spcBef>
                <a:spcPct val="0"/>
              </a:spcBef>
            </a:pPr>
            <a:r>
              <a:rPr lang="en-US" sz="1000" b="0" dirty="0" smtClean="0">
                <a:solidFill>
                  <a:schemeClr val="tx1"/>
                </a:solidFill>
              </a:rPr>
              <a:t>Source: Rob Fergus and Antonio </a:t>
            </a:r>
            <a:r>
              <a:rPr lang="en-US" sz="1000" b="0" dirty="0" err="1" smtClean="0">
                <a:solidFill>
                  <a:schemeClr val="tx1"/>
                </a:solidFill>
              </a:rPr>
              <a:t>Torralba</a:t>
            </a:r>
            <a:endParaRPr lang="en-US" sz="1000" b="0" dirty="0">
              <a:solidFill>
                <a:schemeClr val="tx1"/>
              </a:solidFill>
            </a:endParaRPr>
          </a:p>
        </p:txBody>
      </p:sp>
    </p:spTree>
    <p:extLst>
      <p:ext uri="{BB962C8B-B14F-4D97-AF65-F5344CB8AC3E}">
        <p14:creationId xmlns:p14="http://schemas.microsoft.com/office/powerpoint/2010/main" val="187997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5475" name="Object 3"/>
          <p:cNvGraphicFramePr>
            <a:graphicFrameLocks noChangeAspect="1"/>
          </p:cNvGraphicFramePr>
          <p:nvPr/>
        </p:nvGraphicFramePr>
        <p:xfrm>
          <a:off x="2819400" y="3733800"/>
          <a:ext cx="2743200" cy="2743200"/>
        </p:xfrm>
        <a:graphic>
          <a:graphicData uri="http://schemas.openxmlformats.org/presentationml/2006/ole">
            <mc:AlternateContent xmlns:mc="http://schemas.openxmlformats.org/markup-compatibility/2006">
              <mc:Choice xmlns:v="urn:schemas-microsoft-com:vml" Requires="v">
                <p:oleObj spid="_x0000_s1051" name="Image File" r:id="rId4" imgW="3251160" imgH="3251160" progId="">
                  <p:embed/>
                </p:oleObj>
              </mc:Choice>
              <mc:Fallback>
                <p:oleObj name="Image File" r:id="rId4" imgW="3251160" imgH="32511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733800"/>
                        <a:ext cx="2743200"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5476" name="Object 4"/>
          <p:cNvGraphicFramePr>
            <a:graphicFrameLocks noChangeAspect="1"/>
          </p:cNvGraphicFramePr>
          <p:nvPr/>
        </p:nvGraphicFramePr>
        <p:xfrm>
          <a:off x="2819400" y="762000"/>
          <a:ext cx="2743200" cy="2743200"/>
        </p:xfrm>
        <a:graphic>
          <a:graphicData uri="http://schemas.openxmlformats.org/presentationml/2006/ole">
            <mc:AlternateContent xmlns:mc="http://schemas.openxmlformats.org/markup-compatibility/2006">
              <mc:Choice xmlns:v="urn:schemas-microsoft-com:vml" Requires="v">
                <p:oleObj spid="_x0000_s1052" name="Image File" r:id="rId6" imgW="3251160" imgH="3251160" progId="">
                  <p:embed/>
                </p:oleObj>
              </mc:Choice>
              <mc:Fallback>
                <p:oleObj name="Image File" r:id="rId6" imgW="3251160" imgH="32511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762000"/>
                        <a:ext cx="2743200"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5477" name="Object 5"/>
          <p:cNvGraphicFramePr>
            <a:graphicFrameLocks noChangeAspect="1"/>
          </p:cNvGraphicFramePr>
          <p:nvPr/>
        </p:nvGraphicFramePr>
        <p:xfrm>
          <a:off x="5791200" y="3733800"/>
          <a:ext cx="2743200" cy="2743200"/>
        </p:xfrm>
        <a:graphic>
          <a:graphicData uri="http://schemas.openxmlformats.org/presentationml/2006/ole">
            <mc:AlternateContent xmlns:mc="http://schemas.openxmlformats.org/markup-compatibility/2006">
              <mc:Choice xmlns:v="urn:schemas-microsoft-com:vml" Requires="v">
                <p:oleObj spid="_x0000_s1053" name="Image" r:id="rId8" imgW="3250794" imgH="3250794" progId="">
                  <p:embed/>
                </p:oleObj>
              </mc:Choice>
              <mc:Fallback>
                <p:oleObj name="Image" r:id="rId8" imgW="3250794" imgH="3250794"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3733800"/>
                        <a:ext cx="2743200"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5478" name="Object 6"/>
          <p:cNvGraphicFramePr>
            <a:graphicFrameLocks noChangeAspect="1"/>
          </p:cNvGraphicFramePr>
          <p:nvPr/>
        </p:nvGraphicFramePr>
        <p:xfrm>
          <a:off x="5791200" y="762000"/>
          <a:ext cx="2743200" cy="2743200"/>
        </p:xfrm>
        <a:graphic>
          <a:graphicData uri="http://schemas.openxmlformats.org/presentationml/2006/ole">
            <mc:AlternateContent xmlns:mc="http://schemas.openxmlformats.org/markup-compatibility/2006">
              <mc:Choice xmlns:v="urn:schemas-microsoft-com:vml" Requires="v">
                <p:oleObj spid="_x0000_s1054" name="Image" r:id="rId10" imgW="3250794" imgH="3250794" progId="">
                  <p:embed/>
                </p:oleObj>
              </mc:Choice>
              <mc:Fallback>
                <p:oleObj name="Image" r:id="rId10" imgW="3250794" imgH="3250794"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1200" y="762000"/>
                        <a:ext cx="2743200"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5479" name="Oval 7"/>
          <p:cNvSpPr>
            <a:spLocks noChangeArrowheads="1"/>
          </p:cNvSpPr>
          <p:nvPr/>
        </p:nvSpPr>
        <p:spPr bwMode="auto">
          <a:xfrm>
            <a:off x="3657600" y="2895600"/>
            <a:ext cx="762000" cy="762000"/>
          </a:xfrm>
          <a:prstGeom prst="ellipse">
            <a:avLst/>
          </a:prstGeom>
          <a:noFill/>
          <a:ln w="28575">
            <a:solidFill>
              <a:srgbClr val="FF3300"/>
            </a:solidFill>
            <a:round/>
            <a:headEnd/>
            <a:tailEnd/>
          </a:ln>
        </p:spPr>
        <p:txBody>
          <a:bodyPr wrap="none" anchor="ctr"/>
          <a:lstStyle/>
          <a:p>
            <a:endParaRPr lang="en-US"/>
          </a:p>
        </p:txBody>
      </p:sp>
      <p:sp>
        <p:nvSpPr>
          <p:cNvPr id="745480" name="Oval 8"/>
          <p:cNvSpPr>
            <a:spLocks noChangeArrowheads="1"/>
          </p:cNvSpPr>
          <p:nvPr/>
        </p:nvSpPr>
        <p:spPr bwMode="auto">
          <a:xfrm>
            <a:off x="4267200" y="2590800"/>
            <a:ext cx="762000" cy="762000"/>
          </a:xfrm>
          <a:prstGeom prst="ellipse">
            <a:avLst/>
          </a:prstGeom>
          <a:noFill/>
          <a:ln w="28575">
            <a:solidFill>
              <a:srgbClr val="FF3300"/>
            </a:solidFill>
            <a:round/>
            <a:headEnd/>
            <a:tailEnd/>
          </a:ln>
        </p:spPr>
        <p:txBody>
          <a:bodyPr wrap="none" anchor="ctr"/>
          <a:lstStyle/>
          <a:p>
            <a:endParaRPr lang="en-US"/>
          </a:p>
        </p:txBody>
      </p:sp>
      <p:sp>
        <p:nvSpPr>
          <p:cNvPr id="745481" name="Oval 9"/>
          <p:cNvSpPr>
            <a:spLocks noChangeArrowheads="1"/>
          </p:cNvSpPr>
          <p:nvPr/>
        </p:nvSpPr>
        <p:spPr bwMode="auto">
          <a:xfrm>
            <a:off x="6172200" y="1219200"/>
            <a:ext cx="762000" cy="762000"/>
          </a:xfrm>
          <a:prstGeom prst="ellipse">
            <a:avLst/>
          </a:prstGeom>
          <a:noFill/>
          <a:ln w="28575">
            <a:solidFill>
              <a:srgbClr val="FF3300"/>
            </a:solidFill>
            <a:round/>
            <a:headEnd/>
            <a:tailEnd/>
          </a:ln>
        </p:spPr>
        <p:txBody>
          <a:bodyPr wrap="none" anchor="ctr"/>
          <a:lstStyle/>
          <a:p>
            <a:endParaRPr lang="en-US"/>
          </a:p>
        </p:txBody>
      </p:sp>
      <p:sp>
        <p:nvSpPr>
          <p:cNvPr id="745482" name="Oval 10"/>
          <p:cNvSpPr>
            <a:spLocks noChangeArrowheads="1"/>
          </p:cNvSpPr>
          <p:nvPr/>
        </p:nvSpPr>
        <p:spPr bwMode="auto">
          <a:xfrm>
            <a:off x="2971800" y="5181600"/>
            <a:ext cx="762000" cy="762000"/>
          </a:xfrm>
          <a:prstGeom prst="ellipse">
            <a:avLst/>
          </a:prstGeom>
          <a:noFill/>
          <a:ln w="28575">
            <a:solidFill>
              <a:srgbClr val="FF3300"/>
            </a:solidFill>
            <a:round/>
            <a:headEnd/>
            <a:tailEnd/>
          </a:ln>
        </p:spPr>
        <p:txBody>
          <a:bodyPr wrap="none" anchor="ctr"/>
          <a:lstStyle/>
          <a:p>
            <a:endParaRPr lang="en-US"/>
          </a:p>
        </p:txBody>
      </p:sp>
      <p:sp>
        <p:nvSpPr>
          <p:cNvPr id="745483" name="Oval 11"/>
          <p:cNvSpPr>
            <a:spLocks noChangeArrowheads="1"/>
          </p:cNvSpPr>
          <p:nvPr/>
        </p:nvSpPr>
        <p:spPr bwMode="auto">
          <a:xfrm>
            <a:off x="4191000" y="5486400"/>
            <a:ext cx="762000" cy="762000"/>
          </a:xfrm>
          <a:prstGeom prst="ellipse">
            <a:avLst/>
          </a:prstGeom>
          <a:noFill/>
          <a:ln w="28575">
            <a:solidFill>
              <a:srgbClr val="FF3300"/>
            </a:solidFill>
            <a:round/>
            <a:headEnd/>
            <a:tailEnd/>
          </a:ln>
        </p:spPr>
        <p:txBody>
          <a:bodyPr wrap="none" anchor="ctr"/>
          <a:lstStyle/>
          <a:p>
            <a:endParaRPr lang="en-US"/>
          </a:p>
        </p:txBody>
      </p:sp>
      <p:sp>
        <p:nvSpPr>
          <p:cNvPr id="745484" name="Oval 12"/>
          <p:cNvSpPr>
            <a:spLocks noChangeArrowheads="1"/>
          </p:cNvSpPr>
          <p:nvPr/>
        </p:nvSpPr>
        <p:spPr bwMode="auto">
          <a:xfrm>
            <a:off x="4343400" y="4724400"/>
            <a:ext cx="762000" cy="762000"/>
          </a:xfrm>
          <a:prstGeom prst="ellipse">
            <a:avLst/>
          </a:prstGeom>
          <a:noFill/>
          <a:ln w="28575">
            <a:solidFill>
              <a:srgbClr val="FF3300"/>
            </a:solidFill>
            <a:round/>
            <a:headEnd/>
            <a:tailEnd/>
          </a:ln>
        </p:spPr>
        <p:txBody>
          <a:bodyPr wrap="none" anchor="ctr"/>
          <a:lstStyle/>
          <a:p>
            <a:endParaRPr lang="en-US"/>
          </a:p>
        </p:txBody>
      </p:sp>
      <p:sp>
        <p:nvSpPr>
          <p:cNvPr id="745485" name="Oval 13"/>
          <p:cNvSpPr>
            <a:spLocks noChangeArrowheads="1"/>
          </p:cNvSpPr>
          <p:nvPr/>
        </p:nvSpPr>
        <p:spPr bwMode="auto">
          <a:xfrm>
            <a:off x="6019800" y="5715000"/>
            <a:ext cx="762000" cy="762000"/>
          </a:xfrm>
          <a:prstGeom prst="ellipse">
            <a:avLst/>
          </a:prstGeom>
          <a:noFill/>
          <a:ln w="28575">
            <a:solidFill>
              <a:srgbClr val="FF3300"/>
            </a:solidFill>
            <a:round/>
            <a:headEnd/>
            <a:tailEnd/>
          </a:ln>
        </p:spPr>
        <p:txBody>
          <a:bodyPr wrap="none" anchor="ctr"/>
          <a:lstStyle/>
          <a:p>
            <a:endParaRPr lang="en-US"/>
          </a:p>
        </p:txBody>
      </p:sp>
      <p:sp>
        <p:nvSpPr>
          <p:cNvPr id="745486" name="Oval 14"/>
          <p:cNvSpPr>
            <a:spLocks noChangeArrowheads="1"/>
          </p:cNvSpPr>
          <p:nvPr/>
        </p:nvSpPr>
        <p:spPr bwMode="auto">
          <a:xfrm>
            <a:off x="6705600" y="5715000"/>
            <a:ext cx="762000" cy="762000"/>
          </a:xfrm>
          <a:prstGeom prst="ellipse">
            <a:avLst/>
          </a:prstGeom>
          <a:noFill/>
          <a:ln w="28575">
            <a:solidFill>
              <a:srgbClr val="FF3300"/>
            </a:solidFill>
            <a:round/>
            <a:headEnd/>
            <a:tailEnd/>
          </a:ln>
        </p:spPr>
        <p:txBody>
          <a:bodyPr wrap="none" anchor="ctr"/>
          <a:lstStyle/>
          <a:p>
            <a:endParaRPr lang="en-US"/>
          </a:p>
        </p:txBody>
      </p:sp>
      <p:graphicFrame>
        <p:nvGraphicFramePr>
          <p:cNvPr id="1026" name="Object 15"/>
          <p:cNvGraphicFramePr>
            <a:graphicFrameLocks noChangeAspect="1"/>
          </p:cNvGraphicFramePr>
          <p:nvPr/>
        </p:nvGraphicFramePr>
        <p:xfrm>
          <a:off x="1066800" y="3200400"/>
          <a:ext cx="757238" cy="473075"/>
        </p:xfrm>
        <a:graphic>
          <a:graphicData uri="http://schemas.openxmlformats.org/presentationml/2006/ole">
            <mc:AlternateContent xmlns:mc="http://schemas.openxmlformats.org/markup-compatibility/2006">
              <mc:Choice xmlns:v="urn:schemas-microsoft-com:vml" Requires="v">
                <p:oleObj spid="_x0000_s1055" name="Image File" r:id="rId12" imgW="3251160" imgH="3251160" progId="">
                  <p:embed/>
                </p:oleObj>
              </mc:Choice>
              <mc:Fallback>
                <p:oleObj name="Image File" r:id="rId12" imgW="3251160" imgH="32511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31035" t="82759" r="41379"/>
                      <a:stretch>
                        <a:fillRect/>
                      </a:stretch>
                    </p:blipFill>
                    <p:spPr bwMode="auto">
                      <a:xfrm>
                        <a:off x="1066800" y="3200400"/>
                        <a:ext cx="75723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0" name="Rectangle 16"/>
          <p:cNvSpPr>
            <a:spLocks noGrp="1" noChangeArrowheads="1"/>
          </p:cNvSpPr>
          <p:nvPr>
            <p:ph type="title"/>
          </p:nvPr>
        </p:nvSpPr>
        <p:spPr>
          <a:noFill/>
        </p:spPr>
        <p:txBody>
          <a:bodyPr>
            <a:normAutofit/>
          </a:bodyPr>
          <a:lstStyle/>
          <a:p>
            <a:pPr eaLnBrk="1" hangingPunct="1"/>
            <a:r>
              <a:rPr lang="en-US" dirty="0" smtClean="0"/>
              <a:t>Challenges:  ambiguity</a:t>
            </a:r>
          </a:p>
        </p:txBody>
      </p:sp>
      <p:sp>
        <p:nvSpPr>
          <p:cNvPr id="1041" name="Text Box 18"/>
          <p:cNvSpPr txBox="1">
            <a:spLocks noChangeArrowheads="1"/>
          </p:cNvSpPr>
          <p:nvPr/>
        </p:nvSpPr>
        <p:spPr bwMode="auto">
          <a:xfrm>
            <a:off x="0" y="6616149"/>
            <a:ext cx="2467342" cy="253916"/>
          </a:xfrm>
          <a:prstGeom prst="rect">
            <a:avLst/>
          </a:prstGeom>
          <a:noFill/>
          <a:ln w="9525">
            <a:noFill/>
            <a:miter lim="800000"/>
            <a:headEnd/>
            <a:tailEnd/>
          </a:ln>
        </p:spPr>
        <p:txBody>
          <a:bodyPr wrap="none">
            <a:spAutoFit/>
          </a:bodyPr>
          <a:lstStyle/>
          <a:p>
            <a:pPr algn="l" eaLnBrk="0" hangingPunct="0">
              <a:spcBef>
                <a:spcPct val="0"/>
              </a:spcBef>
            </a:pPr>
            <a:r>
              <a:rPr lang="en-US" sz="1050" b="0" dirty="0">
                <a:solidFill>
                  <a:schemeClr val="tx1"/>
                </a:solidFill>
              </a:rPr>
              <a:t>slide credit: </a:t>
            </a:r>
            <a:r>
              <a:rPr lang="en-US" sz="1050" b="0" dirty="0" err="1">
                <a:solidFill>
                  <a:schemeClr val="tx1"/>
                </a:solidFill>
              </a:rPr>
              <a:t>Fei-Fei</a:t>
            </a:r>
            <a:r>
              <a:rPr lang="en-US" sz="1050" b="0" dirty="0">
                <a:solidFill>
                  <a:schemeClr val="tx1"/>
                </a:solidFill>
              </a:rPr>
              <a:t>, Fergus &amp; </a:t>
            </a:r>
            <a:r>
              <a:rPr lang="en-US" sz="1050" b="0" dirty="0" err="1">
                <a:solidFill>
                  <a:schemeClr val="tx1"/>
                </a:solidFill>
              </a:rPr>
              <a:t>Torralba</a:t>
            </a:r>
            <a:r>
              <a:rPr lang="en-US" sz="1050" b="0" dirty="0">
                <a:solidFill>
                  <a:schemeClr val="tx1"/>
                </a:solidFill>
              </a:rPr>
              <a:t> </a:t>
            </a:r>
          </a:p>
        </p:txBody>
      </p:sp>
    </p:spTree>
    <p:extLst>
      <p:ext uri="{BB962C8B-B14F-4D97-AF65-F5344CB8AC3E}">
        <p14:creationId xmlns:p14="http://schemas.microsoft.com/office/powerpoint/2010/main" val="4249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5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54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54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54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54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54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454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54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54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54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454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5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9" grpId="0" animBg="1"/>
      <p:bldP spid="745480" grpId="0" animBg="1"/>
      <p:bldP spid="745481" grpId="0" animBg="1"/>
      <p:bldP spid="745482" grpId="0" animBg="1"/>
      <p:bldP spid="745483" grpId="0" animBg="1"/>
      <p:bldP spid="745484" grpId="0" animBg="1"/>
      <p:bldP spid="745485" grpId="0" animBg="1"/>
      <p:bldP spid="74548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p:txBody>
          <a:bodyPr>
            <a:normAutofit/>
          </a:bodyPr>
          <a:lstStyle/>
          <a:p>
            <a:pPr eaLnBrk="1" hangingPunct="1">
              <a:defRPr/>
            </a:pPr>
            <a:r>
              <a:rPr lang="en-US" dirty="0" smtClean="0"/>
              <a:t>Challenges: </a:t>
            </a:r>
            <a:r>
              <a:rPr lang="en-US" dirty="0"/>
              <a:t> </a:t>
            </a:r>
            <a:r>
              <a:rPr lang="en-US" dirty="0" smtClean="0"/>
              <a:t>ambiguity</a:t>
            </a:r>
          </a:p>
        </p:txBody>
      </p:sp>
      <p:sp>
        <p:nvSpPr>
          <p:cNvPr id="35843" name="Rectangle 3"/>
          <p:cNvSpPr>
            <a:spLocks noGrp="1" noChangeArrowheads="1"/>
          </p:cNvSpPr>
          <p:nvPr>
            <p:ph idx="4294967295"/>
          </p:nvPr>
        </p:nvSpPr>
        <p:spPr>
          <a:xfrm>
            <a:off x="0" y="838200"/>
            <a:ext cx="8839200" cy="6019800"/>
          </a:xfrm>
        </p:spPr>
        <p:txBody>
          <a:bodyPr>
            <a:normAutofit/>
          </a:bodyPr>
          <a:lstStyle/>
          <a:p>
            <a:pPr eaLnBrk="1" hangingPunct="1"/>
            <a:r>
              <a:rPr lang="en-US" dirty="0" smtClean="0"/>
              <a:t>Many different 3D scenes could have given rise to a particular 2D picture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p>
        </p:txBody>
      </p:sp>
      <p:pic>
        <p:nvPicPr>
          <p:cNvPr id="35844" name="Picture 4"/>
          <p:cNvPicPr>
            <a:picLocks noChangeAspect="1" noChangeArrowheads="1"/>
          </p:cNvPicPr>
          <p:nvPr/>
        </p:nvPicPr>
        <p:blipFill>
          <a:blip r:embed="rId3" cstate="print"/>
          <a:srcRect/>
          <a:stretch>
            <a:fillRect/>
          </a:stretch>
        </p:blipFill>
        <p:spPr bwMode="auto">
          <a:xfrm>
            <a:off x="457200" y="1712332"/>
            <a:ext cx="3677920" cy="2252608"/>
          </a:xfrm>
          <a:prstGeom prst="rect">
            <a:avLst/>
          </a:prstGeom>
          <a:noFill/>
          <a:ln w="19050">
            <a:noFill/>
            <a:miter lim="800000"/>
            <a:headEnd/>
            <a:tailEnd/>
          </a:ln>
        </p:spPr>
      </p:pic>
      <p:pic>
        <p:nvPicPr>
          <p:cNvPr id="35845" name="Picture 6"/>
          <p:cNvPicPr>
            <a:picLocks noChangeAspect="1" noChangeArrowheads="1"/>
          </p:cNvPicPr>
          <p:nvPr/>
        </p:nvPicPr>
        <p:blipFill>
          <a:blip r:embed="rId4" cstate="print"/>
          <a:srcRect/>
          <a:stretch>
            <a:fillRect/>
          </a:stretch>
        </p:blipFill>
        <p:spPr bwMode="auto">
          <a:xfrm>
            <a:off x="457200" y="4119287"/>
            <a:ext cx="3684270" cy="2456180"/>
          </a:xfrm>
          <a:prstGeom prst="rect">
            <a:avLst/>
          </a:prstGeom>
          <a:noFill/>
          <a:ln w="19050">
            <a:noFill/>
            <a:miter lim="800000"/>
            <a:headEnd/>
            <a:tailEnd/>
          </a:ln>
        </p:spPr>
      </p:pic>
      <p:sp>
        <p:nvSpPr>
          <p:cNvPr id="6" name="TextBox 5"/>
          <p:cNvSpPr txBox="1"/>
          <p:nvPr/>
        </p:nvSpPr>
        <p:spPr>
          <a:xfrm>
            <a:off x="0" y="6630764"/>
            <a:ext cx="2133600" cy="261610"/>
          </a:xfrm>
          <a:prstGeom prst="rect">
            <a:avLst/>
          </a:prstGeom>
          <a:noFill/>
        </p:spPr>
        <p:txBody>
          <a:bodyPr wrap="square" rtlCol="0">
            <a:spAutoFit/>
          </a:bodyPr>
          <a:lstStyle/>
          <a:p>
            <a:r>
              <a:rPr lang="en-US" sz="1050" b="0" dirty="0" smtClean="0">
                <a:solidFill>
                  <a:srgbClr val="000000"/>
                </a:solidFill>
              </a:rPr>
              <a:t>Source: S. </a:t>
            </a:r>
            <a:r>
              <a:rPr lang="en-US" sz="1050" b="0" dirty="0" err="1" smtClean="0">
                <a:solidFill>
                  <a:srgbClr val="000000"/>
                </a:solidFill>
              </a:rPr>
              <a:t>Lazebnik</a:t>
            </a:r>
            <a:endParaRPr lang="en-US" sz="1050" b="0" dirty="0">
              <a:solidFill>
                <a:srgbClr val="000000"/>
              </a:solidFill>
            </a:endParaRPr>
          </a:p>
        </p:txBody>
      </p:sp>
      <p:pic>
        <p:nvPicPr>
          <p:cNvPr id="7" name="Picture 6"/>
          <p:cNvPicPr>
            <a:picLocks noChangeAspect="1" noChangeArrowheads="1"/>
          </p:cNvPicPr>
          <p:nvPr/>
        </p:nvPicPr>
        <p:blipFill>
          <a:blip r:embed="rId5"/>
          <a:srcRect t="1355" r="2812"/>
          <a:stretch>
            <a:fillRect/>
          </a:stretch>
        </p:blipFill>
        <p:spPr bwMode="auto">
          <a:xfrm>
            <a:off x="5314950" y="1712332"/>
            <a:ext cx="3371850" cy="4089400"/>
          </a:xfrm>
          <a:prstGeom prst="rect">
            <a:avLst/>
          </a:prstGeom>
          <a:noFill/>
          <a:ln w="9525">
            <a:noFill/>
            <a:miter lim="800000"/>
            <a:headEnd/>
            <a:tailEnd/>
          </a:ln>
          <a:effectLst/>
        </p:spPr>
      </p:pic>
      <p:sp>
        <p:nvSpPr>
          <p:cNvPr id="8" name="Text Box 4"/>
          <p:cNvSpPr txBox="1">
            <a:spLocks noChangeArrowheads="1"/>
          </p:cNvSpPr>
          <p:nvPr/>
        </p:nvSpPr>
        <p:spPr bwMode="auto">
          <a:xfrm>
            <a:off x="5867400" y="5801732"/>
            <a:ext cx="2667000" cy="304800"/>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US" sz="1400" b="0" dirty="0" smtClean="0">
                <a:solidFill>
                  <a:srgbClr val="000000"/>
                </a:solidFill>
              </a:rPr>
              <a:t>[</a:t>
            </a:r>
            <a:r>
              <a:rPr lang="en-US" sz="1400" b="0" dirty="0" err="1">
                <a:solidFill>
                  <a:srgbClr val="000000"/>
                </a:solidFill>
              </a:rPr>
              <a:t>Sinha</a:t>
            </a:r>
            <a:r>
              <a:rPr lang="en-US" sz="1400" b="0" dirty="0">
                <a:solidFill>
                  <a:srgbClr val="000000"/>
                </a:solidFill>
              </a:rPr>
              <a:t> and </a:t>
            </a:r>
            <a:r>
              <a:rPr lang="en-US" sz="1400" b="0" dirty="0" err="1">
                <a:solidFill>
                  <a:srgbClr val="000000"/>
                </a:solidFill>
              </a:rPr>
              <a:t>Adelson</a:t>
            </a:r>
            <a:r>
              <a:rPr lang="en-US" sz="1400" b="0" dirty="0">
                <a:solidFill>
                  <a:srgbClr val="000000"/>
                </a:solidFill>
              </a:rPr>
              <a:t> 1993]</a:t>
            </a:r>
          </a:p>
        </p:txBody>
      </p:sp>
    </p:spTree>
    <p:extLst>
      <p:ext uri="{BB962C8B-B14F-4D97-AF65-F5344CB8AC3E}">
        <p14:creationId xmlns:p14="http://schemas.microsoft.com/office/powerpoint/2010/main" val="291383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2610"/>
            <a:ext cx="8229600" cy="1143000"/>
          </a:xfrm>
        </p:spPr>
        <p:txBody>
          <a:bodyPr/>
          <a:lstStyle/>
          <a:p>
            <a:pPr eaLnBrk="1" hangingPunct="1"/>
            <a:r>
              <a:rPr lang="en-US" b="1" dirty="0">
                <a:ea typeface="ＭＳ Ｐゴシック" charset="0"/>
                <a:cs typeface="ＭＳ Ｐゴシック" charset="0"/>
              </a:rPr>
              <a:t>Scenes are unique</a:t>
            </a:r>
          </a:p>
        </p:txBody>
      </p:sp>
      <p:pic>
        <p:nvPicPr>
          <p:cNvPr id="21507" name="Picture 3" descr="car_jump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413" y="976313"/>
            <a:ext cx="4700587" cy="3132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8" name="Picture 4" descr="0701699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888" y="4286250"/>
            <a:ext cx="3427412" cy="257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9" name="Picture 5" descr="http://www.coolfunpics.com/slides/Weird_Bathroo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913" y="1055688"/>
            <a:ext cx="3735387" cy="557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0" y="6624203"/>
            <a:ext cx="2854823" cy="261610"/>
          </a:xfrm>
          <a:prstGeom prst="rect">
            <a:avLst/>
          </a:prstGeom>
          <a:noFill/>
        </p:spPr>
        <p:txBody>
          <a:bodyPr wrap="square" rtlCol="0">
            <a:spAutoFit/>
          </a:bodyPr>
          <a:lstStyle/>
          <a:p>
            <a:r>
              <a:rPr lang="en-US" sz="1050" dirty="0" smtClean="0"/>
              <a:t>Slide credit: A. </a:t>
            </a:r>
            <a:r>
              <a:rPr lang="en-US" sz="1050" dirty="0" err="1" smtClean="0"/>
              <a:t>Torralba</a:t>
            </a:r>
            <a:endParaRPr lang="en-US" sz="1050" dirty="0"/>
          </a:p>
        </p:txBody>
      </p:sp>
    </p:spTree>
    <p:extLst>
      <p:ext uri="{BB962C8B-B14F-4D97-AF65-F5344CB8AC3E}">
        <p14:creationId xmlns:p14="http://schemas.microsoft.com/office/powerpoint/2010/main" val="17288881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pPr eaLnBrk="1" hangingPunct="1"/>
            <a:r>
              <a:rPr lang="en-US" sz="4000" b="1" dirty="0">
                <a:ea typeface="ＭＳ Ｐゴシック" charset="0"/>
                <a:cs typeface="ＭＳ Ｐゴシック" charset="0"/>
              </a:rPr>
              <a:t>But not all scenes are so original</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563688"/>
            <a:ext cx="4641850" cy="3481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457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525" y="5270500"/>
            <a:ext cx="2116138"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457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7388" y="1546225"/>
            <a:ext cx="2116137"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457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 y="5270500"/>
            <a:ext cx="2116138"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4576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9450" y="5251450"/>
            <a:ext cx="2116138"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4576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0613" y="5270500"/>
            <a:ext cx="2116137"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45769"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 y="3343275"/>
            <a:ext cx="2116138"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4577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 y="1560513"/>
            <a:ext cx="2116138"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4577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27863" y="3406775"/>
            <a:ext cx="2116137"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sp>
        <p:nvSpPr>
          <p:cNvPr id="12" name="TextBox 11"/>
          <p:cNvSpPr txBox="1"/>
          <p:nvPr/>
        </p:nvSpPr>
        <p:spPr>
          <a:xfrm>
            <a:off x="0" y="6615752"/>
            <a:ext cx="2854823" cy="253916"/>
          </a:xfrm>
          <a:prstGeom prst="rect">
            <a:avLst/>
          </a:prstGeom>
          <a:noFill/>
        </p:spPr>
        <p:txBody>
          <a:bodyPr wrap="square" rtlCol="0">
            <a:spAutoFit/>
          </a:bodyPr>
          <a:lstStyle/>
          <a:p>
            <a:r>
              <a:rPr lang="en-US" sz="1050" dirty="0" smtClean="0"/>
              <a:t>Slide credit: A. </a:t>
            </a:r>
            <a:r>
              <a:rPr lang="en-US" sz="1050" dirty="0" err="1" smtClean="0"/>
              <a:t>Torralba</a:t>
            </a:r>
            <a:endParaRPr lang="en-US" sz="1050" dirty="0"/>
          </a:p>
        </p:txBody>
      </p:sp>
    </p:spTree>
    <p:extLst>
      <p:ext uri="{BB962C8B-B14F-4D97-AF65-F5344CB8AC3E}">
        <p14:creationId xmlns:p14="http://schemas.microsoft.com/office/powerpoint/2010/main" val="1612792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7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7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pPr eaLnBrk="1" hangingPunct="1"/>
            <a:r>
              <a:rPr lang="en-US" sz="4000" b="1" dirty="0">
                <a:ea typeface="ＭＳ Ｐゴシック" charset="0"/>
                <a:cs typeface="ＭＳ Ｐゴシック" charset="0"/>
              </a:rPr>
              <a:t>But not all scenes are so original</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763" y="1639888"/>
            <a:ext cx="4545012" cy="3411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grpSp>
        <p:nvGrpSpPr>
          <p:cNvPr id="2" name="Group 4"/>
          <p:cNvGrpSpPr>
            <a:grpSpLocks/>
          </p:cNvGrpSpPr>
          <p:nvPr/>
        </p:nvGrpSpPr>
        <p:grpSpPr bwMode="auto">
          <a:xfrm>
            <a:off x="0" y="1624013"/>
            <a:ext cx="9144000" cy="5233987"/>
            <a:chOff x="0" y="1023"/>
            <a:chExt cx="5760" cy="3297"/>
          </a:xfrm>
        </p:grpSpPr>
        <p:pic>
          <p:nvPicPr>
            <p:cNvPr id="256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81"/>
              <a:ext cx="1385" cy="1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5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23"/>
              <a:ext cx="1377" cy="1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560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 y="3287"/>
              <a:ext cx="1377" cy="1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560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3" y="3287"/>
              <a:ext cx="1377" cy="1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560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3" y="1104"/>
              <a:ext cx="1377" cy="1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561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3" y="2202"/>
              <a:ext cx="1377" cy="1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5611"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175"/>
              <a:ext cx="1377" cy="1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25612"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9" y="3287"/>
              <a:ext cx="1377" cy="1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grpSp>
      <p:sp>
        <p:nvSpPr>
          <p:cNvPr id="13" name="TextBox 12"/>
          <p:cNvSpPr txBox="1"/>
          <p:nvPr/>
        </p:nvSpPr>
        <p:spPr>
          <a:xfrm>
            <a:off x="0" y="6612922"/>
            <a:ext cx="2854823" cy="246221"/>
          </a:xfrm>
          <a:prstGeom prst="rect">
            <a:avLst/>
          </a:prstGeom>
          <a:noFill/>
        </p:spPr>
        <p:txBody>
          <a:bodyPr wrap="square" rtlCol="0">
            <a:spAutoFit/>
          </a:bodyPr>
          <a:lstStyle/>
          <a:p>
            <a:r>
              <a:rPr lang="en-US" sz="1000" dirty="0" smtClean="0"/>
              <a:t>Slide credit: A. </a:t>
            </a:r>
            <a:r>
              <a:rPr lang="en-US" sz="1000" dirty="0" err="1" smtClean="0"/>
              <a:t>Torralba</a:t>
            </a:r>
            <a:endParaRPr lang="en-US" sz="1000" dirty="0"/>
          </a:p>
        </p:txBody>
      </p:sp>
    </p:spTree>
    <p:extLst>
      <p:ext uri="{BB962C8B-B14F-4D97-AF65-F5344CB8AC3E}">
        <p14:creationId xmlns:p14="http://schemas.microsoft.com/office/powerpoint/2010/main" val="71375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 A Search for Invariance</a:t>
            </a:r>
            <a:endParaRPr lang="en-US" dirty="0"/>
          </a:p>
        </p:txBody>
      </p:sp>
      <p:sp>
        <p:nvSpPr>
          <p:cNvPr id="3" name="Content Placeholder 2"/>
          <p:cNvSpPr>
            <a:spLocks noGrp="1"/>
          </p:cNvSpPr>
          <p:nvPr>
            <p:ph idx="1"/>
          </p:nvPr>
        </p:nvSpPr>
        <p:spPr/>
        <p:txBody>
          <a:bodyPr/>
          <a:lstStyle/>
          <a:p>
            <a:r>
              <a:rPr lang="en-US" dirty="0" smtClean="0"/>
              <a:t>One major theme of the semester (and computer vision) is the search for invariance.</a:t>
            </a:r>
          </a:p>
          <a:p>
            <a:pPr lvl="1"/>
            <a:r>
              <a:rPr lang="en-US" b="1" dirty="0" smtClean="0"/>
              <a:t>Invariant/Invariance</a:t>
            </a:r>
            <a:r>
              <a:rPr lang="en-US" dirty="0" smtClean="0"/>
              <a:t>: a function, quantity, or property that remains unchanged when a specified transformation is applied.</a:t>
            </a:r>
          </a:p>
          <a:p>
            <a:pPr lvl="1"/>
            <a:r>
              <a:rPr lang="en-US" dirty="0" smtClean="0"/>
              <a:t>Note usage, e.g., </a:t>
            </a:r>
          </a:p>
          <a:p>
            <a:pPr lvl="2"/>
            <a:r>
              <a:rPr lang="en-US" dirty="0" smtClean="0"/>
              <a:t>Algorithm X is scale invariant.</a:t>
            </a:r>
          </a:p>
          <a:p>
            <a:pPr lvl="2"/>
            <a:r>
              <a:rPr lang="en-US" dirty="0" smtClean="0"/>
              <a:t>Algorithm X demonstrates scale invariance.</a:t>
            </a:r>
          </a:p>
          <a:p>
            <a:r>
              <a:rPr lang="en-US" dirty="0" smtClean="0"/>
              <a:t>Examples we will work through</a:t>
            </a:r>
          </a:p>
          <a:p>
            <a:pPr lvl="1"/>
            <a:r>
              <a:rPr lang="en-US" dirty="0" smtClean="0"/>
              <a:t>Shift, scale, rotation, affine, photometric, projective, deformation, structure, class, category, rate</a:t>
            </a:r>
          </a:p>
        </p:txBody>
      </p:sp>
      <p:sp>
        <p:nvSpPr>
          <p:cNvPr id="4" name="Slide Number Placeholder 3"/>
          <p:cNvSpPr>
            <a:spLocks noGrp="1"/>
          </p:cNvSpPr>
          <p:nvPr>
            <p:ph type="sldNum" sz="quarter" idx="12"/>
          </p:nvPr>
        </p:nvSpPr>
        <p:spPr/>
        <p:txBody>
          <a:bodyPr/>
          <a:lstStyle/>
          <a:p>
            <a:fld id="{7F2C8DE1-5B0B-DD4F-89A9-EF10D4F882EF}" type="slidenum">
              <a:rPr lang="en-US" smtClean="0"/>
              <a:t>68</a:t>
            </a:fld>
            <a:endParaRPr lang="en-US"/>
          </a:p>
        </p:txBody>
      </p:sp>
    </p:spTree>
    <p:extLst>
      <p:ext uri="{BB962C8B-B14F-4D97-AF65-F5344CB8AC3E}">
        <p14:creationId xmlns:p14="http://schemas.microsoft.com/office/powerpoint/2010/main" val="6910235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Themes</a:t>
            </a:r>
            <a:endParaRPr lang="en-US" dirty="0"/>
          </a:p>
        </p:txBody>
      </p:sp>
      <p:sp>
        <p:nvSpPr>
          <p:cNvPr id="3" name="Content Placeholder 2"/>
          <p:cNvSpPr>
            <a:spLocks noGrp="1"/>
          </p:cNvSpPr>
          <p:nvPr>
            <p:ph idx="1"/>
          </p:nvPr>
        </p:nvSpPr>
        <p:spPr/>
        <p:txBody>
          <a:bodyPr>
            <a:normAutofit lnSpcReduction="10000"/>
          </a:bodyPr>
          <a:lstStyle/>
          <a:p>
            <a:r>
              <a:rPr lang="en-US" dirty="0" smtClean="0"/>
              <a:t>Computer Vision as a search for visual invariants.</a:t>
            </a:r>
          </a:p>
          <a:p>
            <a:r>
              <a:rPr lang="en-US" dirty="0" smtClean="0"/>
              <a:t>Computer Vision as optimization.</a:t>
            </a:r>
          </a:p>
          <a:p>
            <a:pPr lvl="1"/>
            <a:r>
              <a:rPr lang="en-US" dirty="0" smtClean="0"/>
              <a:t>Nearly all (well-done) examples of computer vision methods/systems can be posed a minimization of some objective.</a:t>
            </a:r>
          </a:p>
          <a:p>
            <a:r>
              <a:rPr lang="en-US" dirty="0" smtClean="0"/>
              <a:t>Representation of visual content is an </a:t>
            </a:r>
            <a:r>
              <a:rPr lang="en-US" smtClean="0"/>
              <a:t>important issue.</a:t>
            </a:r>
            <a:endParaRPr lang="en-US" dirty="0" smtClean="0"/>
          </a:p>
          <a:p>
            <a:pPr lvl="1"/>
            <a:r>
              <a:rPr lang="en-US" dirty="0" smtClean="0"/>
              <a:t>Images as functions</a:t>
            </a:r>
          </a:p>
          <a:p>
            <a:pPr lvl="2"/>
            <a:r>
              <a:rPr lang="en-US" dirty="0" smtClean="0"/>
              <a:t>Continuous vs. discrete in domain and range</a:t>
            </a:r>
          </a:p>
          <a:p>
            <a:pPr lvl="1"/>
            <a:r>
              <a:rPr lang="en-US" dirty="0" smtClean="0"/>
              <a:t>Images as points (or coefficients)</a:t>
            </a:r>
          </a:p>
          <a:p>
            <a:pPr lvl="2"/>
            <a:r>
              <a:rPr lang="en-US" dirty="0" smtClean="0"/>
              <a:t>Standard bases: Cartesian basis, Fourier basis</a:t>
            </a:r>
          </a:p>
          <a:p>
            <a:pPr lvl="2"/>
            <a:r>
              <a:rPr lang="en-US" dirty="0" smtClean="0"/>
              <a:t>Learned bases.</a:t>
            </a:r>
          </a:p>
          <a:p>
            <a:pPr lvl="1"/>
            <a:r>
              <a:rPr lang="en-US" dirty="0" smtClean="0"/>
              <a:t>Images as graphs</a:t>
            </a:r>
          </a:p>
          <a:p>
            <a:pPr lvl="2"/>
            <a:r>
              <a:rPr lang="en-US" dirty="0" smtClean="0"/>
              <a:t>Pixels induce nodes.</a:t>
            </a:r>
          </a:p>
          <a:p>
            <a:pPr lvl="2"/>
            <a:r>
              <a:rPr lang="en-US" dirty="0" smtClean="0"/>
              <a:t>Connectivity?</a:t>
            </a:r>
          </a:p>
        </p:txBody>
      </p:sp>
      <p:sp>
        <p:nvSpPr>
          <p:cNvPr id="4" name="Slide Number Placeholder 3"/>
          <p:cNvSpPr>
            <a:spLocks noGrp="1"/>
          </p:cNvSpPr>
          <p:nvPr>
            <p:ph type="sldNum" sz="quarter" idx="12"/>
          </p:nvPr>
        </p:nvSpPr>
        <p:spPr/>
        <p:txBody>
          <a:bodyPr/>
          <a:lstStyle/>
          <a:p>
            <a:fld id="{7F2C8DE1-5B0B-DD4F-89A9-EF10D4F882EF}" type="slidenum">
              <a:rPr lang="en-US" smtClean="0"/>
              <a:t>69</a:t>
            </a:fld>
            <a:endParaRPr lang="en-US"/>
          </a:p>
        </p:txBody>
      </p:sp>
      <p:pic>
        <p:nvPicPr>
          <p:cNvPr id="5" name="Picture 4"/>
          <p:cNvPicPr>
            <a:picLocks noChangeAspect="1"/>
          </p:cNvPicPr>
          <p:nvPr/>
        </p:nvPicPr>
        <p:blipFill>
          <a:blip r:embed="rId2"/>
          <a:stretch>
            <a:fillRect/>
          </a:stretch>
        </p:blipFill>
        <p:spPr>
          <a:xfrm>
            <a:off x="3846445" y="3182729"/>
            <a:ext cx="1460500" cy="279400"/>
          </a:xfrm>
          <a:prstGeom prst="rect">
            <a:avLst/>
          </a:prstGeom>
        </p:spPr>
      </p:pic>
      <p:pic>
        <p:nvPicPr>
          <p:cNvPr id="6" name="Picture 5"/>
          <p:cNvPicPr>
            <a:picLocks noChangeAspect="1"/>
          </p:cNvPicPr>
          <p:nvPr/>
        </p:nvPicPr>
        <p:blipFill>
          <a:blip r:embed="rId3"/>
          <a:stretch>
            <a:fillRect/>
          </a:stretch>
        </p:blipFill>
        <p:spPr>
          <a:xfrm>
            <a:off x="4353262" y="4947087"/>
            <a:ext cx="1907366" cy="1483507"/>
          </a:xfrm>
          <a:prstGeom prst="rect">
            <a:avLst/>
          </a:prstGeom>
        </p:spPr>
      </p:pic>
      <p:grpSp>
        <p:nvGrpSpPr>
          <p:cNvPr id="9" name="Group 8"/>
          <p:cNvGrpSpPr/>
          <p:nvPr/>
        </p:nvGrpSpPr>
        <p:grpSpPr>
          <a:xfrm>
            <a:off x="7060095" y="3291351"/>
            <a:ext cx="1134165" cy="2265407"/>
            <a:chOff x="7060095" y="3291351"/>
            <a:chExt cx="1134165" cy="2265407"/>
          </a:xfrm>
        </p:grpSpPr>
        <p:pic>
          <p:nvPicPr>
            <p:cNvPr id="7" name="Picture 25" descr="nicholasSpamsm.jpg                                             0004B280YourHome (dodds@turing)        B40D0A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0095" y="3291351"/>
              <a:ext cx="1134165" cy="1134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7" descr="&#10;nspamf.jpg                                                     0004B280YourHome (dodds@turing)        B40D0A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0095" y="4425516"/>
              <a:ext cx="1131242" cy="1131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 name="TextBox 9"/>
          <p:cNvSpPr txBox="1"/>
          <p:nvPr/>
        </p:nvSpPr>
        <p:spPr>
          <a:xfrm rot="16200000">
            <a:off x="-432502" y="4155413"/>
            <a:ext cx="1498372" cy="461665"/>
          </a:xfrm>
          <a:prstGeom prst="rect">
            <a:avLst/>
          </a:prstGeom>
          <a:noFill/>
        </p:spPr>
        <p:txBody>
          <a:bodyPr wrap="square" rtlCol="0">
            <a:spAutoFit/>
          </a:bodyPr>
          <a:lstStyle/>
          <a:p>
            <a:r>
              <a:rPr lang="en-US" sz="2400" b="1" dirty="0" smtClean="0">
                <a:solidFill>
                  <a:srgbClr val="F80B17"/>
                </a:solidFill>
                <a:latin typeface="+mj-lt"/>
              </a:rPr>
              <a:t>Module 1</a:t>
            </a:r>
            <a:endParaRPr lang="en-US" sz="2400" b="1" dirty="0">
              <a:solidFill>
                <a:srgbClr val="F80B17"/>
              </a:solidFill>
              <a:latin typeface="+mj-lt"/>
            </a:endParaRPr>
          </a:p>
        </p:txBody>
      </p:sp>
    </p:spTree>
    <p:extLst>
      <p:ext uri="{BB962C8B-B14F-4D97-AF65-F5344CB8AC3E}">
        <p14:creationId xmlns:p14="http://schemas.microsoft.com/office/powerpoint/2010/main" val="255311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decel="5000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Computer Vision?</a:t>
            </a:r>
            <a:endParaRPr lang="en-US" dirty="0"/>
          </a:p>
        </p:txBody>
      </p:sp>
      <p:sp>
        <p:nvSpPr>
          <p:cNvPr id="3" name="Content Placeholder 2"/>
          <p:cNvSpPr>
            <a:spLocks noGrp="1"/>
          </p:cNvSpPr>
          <p:nvPr>
            <p:ph idx="1"/>
          </p:nvPr>
        </p:nvSpPr>
        <p:spPr>
          <a:xfrm>
            <a:off x="209270" y="1055553"/>
            <a:ext cx="8934729" cy="5692012"/>
          </a:xfrm>
        </p:spPr>
        <p:txBody>
          <a:bodyPr>
            <a:normAutofit/>
          </a:bodyPr>
          <a:lstStyle/>
          <a:p>
            <a:r>
              <a:rPr lang="en-US" b="1" dirty="0" smtClean="0"/>
              <a:t>Vision</a:t>
            </a:r>
            <a:r>
              <a:rPr lang="en-US" dirty="0" smtClean="0"/>
              <a:t> is the representation and extraction of information from visual content.</a:t>
            </a:r>
          </a:p>
          <a:p>
            <a:r>
              <a:rPr lang="en-US" b="1" dirty="0" smtClean="0"/>
              <a:t>Computer Vision</a:t>
            </a:r>
            <a:r>
              <a:rPr lang="en-US" dirty="0" smtClean="0"/>
              <a:t> is the representation and extraction of information from visual content by a computer system.</a:t>
            </a:r>
          </a:p>
          <a:p>
            <a:pPr lvl="1"/>
            <a:r>
              <a:rPr lang="en-US" dirty="0" smtClean="0"/>
              <a:t>Or, </a:t>
            </a:r>
            <a:r>
              <a:rPr lang="en-US" i="1" dirty="0" smtClean="0"/>
              <a:t>vision by a computer</a:t>
            </a:r>
            <a:r>
              <a:rPr lang="en-US" dirty="0" smtClean="0"/>
              <a:t> (now that we have adequately defined vision)</a:t>
            </a:r>
          </a:p>
          <a:p>
            <a:r>
              <a:rPr lang="en-US" dirty="0" smtClean="0"/>
              <a:t>Computer Vision is hence characterized by the study of</a:t>
            </a:r>
          </a:p>
          <a:p>
            <a:pPr lvl="1"/>
            <a:r>
              <a:rPr lang="en-US" b="1" dirty="0" smtClean="0"/>
              <a:t>Representations</a:t>
            </a:r>
            <a:r>
              <a:rPr lang="en-US" dirty="0" smtClean="0"/>
              <a:t> of visual content and </a:t>
            </a:r>
            <a:r>
              <a:rPr lang="en-US" i="1" dirty="0" smtClean="0"/>
              <a:t>world</a:t>
            </a:r>
            <a:r>
              <a:rPr lang="en-US" dirty="0" smtClean="0"/>
              <a:t> that gave rise to it.</a:t>
            </a:r>
          </a:p>
          <a:p>
            <a:pPr lvl="1"/>
            <a:r>
              <a:rPr lang="en-US" b="1" dirty="0" smtClean="0"/>
              <a:t>Mathematical formalisms and computational algorithms </a:t>
            </a:r>
            <a:r>
              <a:rPr lang="en-US" dirty="0" smtClean="0"/>
              <a:t>of the representations, their properties, and the process of information extraction from visual content.</a:t>
            </a:r>
          </a:p>
          <a:p>
            <a:pPr lvl="1"/>
            <a:r>
              <a:rPr lang="en-US" b="1" dirty="0" smtClean="0"/>
              <a:t>Properties</a:t>
            </a:r>
            <a:r>
              <a:rPr lang="en-US" dirty="0" smtClean="0"/>
              <a:t> of the visual content, the production of visual content, and the mathematics and algorithms for processing it.  Most important of these is </a:t>
            </a:r>
            <a:r>
              <a:rPr lang="en-US" b="1" dirty="0" smtClean="0"/>
              <a:t>invariance</a:t>
            </a:r>
            <a:r>
              <a:rPr lang="en-US" dirty="0" smtClean="0"/>
              <a:t>.</a:t>
            </a:r>
          </a:p>
          <a:p>
            <a:pPr marL="457200" lvl="1" indent="0">
              <a:buNone/>
            </a:pPr>
            <a:endParaRPr lang="en-US" dirty="0"/>
          </a:p>
        </p:txBody>
      </p:sp>
      <p:sp>
        <p:nvSpPr>
          <p:cNvPr id="6" name="Slide Number Placeholder 5"/>
          <p:cNvSpPr>
            <a:spLocks noGrp="1"/>
          </p:cNvSpPr>
          <p:nvPr>
            <p:ph type="sldNum" sz="quarter" idx="12"/>
          </p:nvPr>
        </p:nvSpPr>
        <p:spPr/>
        <p:txBody>
          <a:bodyPr/>
          <a:lstStyle/>
          <a:p>
            <a:fld id="{7F2C8DE1-5B0B-DD4F-89A9-EF10D4F882EF}" type="slidenum">
              <a:rPr lang="en-US" smtClean="0"/>
              <a:t>7</a:t>
            </a:fld>
            <a:endParaRPr lang="en-US"/>
          </a:p>
        </p:txBody>
      </p:sp>
    </p:spTree>
    <p:extLst>
      <p:ext uri="{BB962C8B-B14F-4D97-AF65-F5344CB8AC3E}">
        <p14:creationId xmlns:p14="http://schemas.microsoft.com/office/powerpoint/2010/main" val="313428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Abstracted Problems in Computer Vision</a:t>
            </a:r>
            <a:endParaRPr lang="en-US" dirty="0"/>
          </a:p>
        </p:txBody>
      </p:sp>
      <p:sp>
        <p:nvSpPr>
          <p:cNvPr id="3" name="Content Placeholder 2"/>
          <p:cNvSpPr>
            <a:spLocks noGrp="1"/>
          </p:cNvSpPr>
          <p:nvPr>
            <p:ph idx="1"/>
          </p:nvPr>
        </p:nvSpPr>
        <p:spPr>
          <a:xfrm>
            <a:off x="209271" y="1055553"/>
            <a:ext cx="8725458" cy="5703056"/>
          </a:xfrm>
        </p:spPr>
        <p:txBody>
          <a:bodyPr>
            <a:noAutofit/>
          </a:bodyPr>
          <a:lstStyle/>
          <a:p>
            <a:r>
              <a:rPr lang="en-US" b="1" dirty="0" smtClean="0"/>
              <a:t>Reduction</a:t>
            </a:r>
            <a:endParaRPr lang="en-US" sz="2000" b="1" dirty="0" smtClean="0"/>
          </a:p>
          <a:p>
            <a:pPr lvl="1"/>
            <a:r>
              <a:rPr lang="en-US" sz="1800" dirty="0" smtClean="0"/>
              <a:t>Transforming visual content into an alternative representation, often with the loss of data, but with the retention of important characteristics (think invariance).</a:t>
            </a:r>
          </a:p>
          <a:p>
            <a:pPr lvl="1"/>
            <a:r>
              <a:rPr lang="en-US" sz="1800" dirty="0" smtClean="0"/>
              <a:t>E.g., segmentation, feature extraction, local edge detection</a:t>
            </a:r>
            <a:endParaRPr lang="en-US" sz="1800" dirty="0"/>
          </a:p>
          <a:p>
            <a:pPr>
              <a:spcBef>
                <a:spcPts val="2400"/>
              </a:spcBef>
            </a:pPr>
            <a:r>
              <a:rPr lang="en-US" b="1" dirty="0" smtClean="0"/>
              <a:t>Matching</a:t>
            </a:r>
            <a:endParaRPr lang="en-US" sz="2000" b="1" dirty="0" smtClean="0"/>
          </a:p>
          <a:p>
            <a:pPr lvl="1"/>
            <a:r>
              <a:rPr lang="en-US" sz="1800" dirty="0" smtClean="0"/>
              <a:t>Finding local correspondences between comparable representations of visual content, with the potential of incorporating global regularizing constraints.</a:t>
            </a:r>
          </a:p>
          <a:p>
            <a:pPr lvl="1"/>
            <a:r>
              <a:rPr lang="en-US" sz="1800" dirty="0" smtClean="0"/>
              <a:t>E.g., stereo correspondence, image retrieval</a:t>
            </a:r>
            <a:endParaRPr lang="en-US" sz="1800" dirty="0"/>
          </a:p>
          <a:p>
            <a:pPr>
              <a:spcBef>
                <a:spcPts val="2400"/>
              </a:spcBef>
            </a:pPr>
            <a:r>
              <a:rPr lang="en-US" b="1" dirty="0" smtClean="0"/>
              <a:t>Fitting</a:t>
            </a:r>
          </a:p>
          <a:p>
            <a:pPr lvl="1"/>
            <a:r>
              <a:rPr lang="en-US" sz="1800" dirty="0" smtClean="0"/>
              <a:t>Estimating the parameters of a model from a set of representations of visual content and potentially correspondences.</a:t>
            </a:r>
          </a:p>
          <a:p>
            <a:pPr lvl="1"/>
            <a:r>
              <a:rPr lang="en-US" sz="1800" dirty="0" smtClean="0"/>
              <a:t>E.g., image registration, 3D reconstruction</a:t>
            </a:r>
          </a:p>
        </p:txBody>
      </p:sp>
      <p:sp>
        <p:nvSpPr>
          <p:cNvPr id="4" name="Slide Number Placeholder 3"/>
          <p:cNvSpPr>
            <a:spLocks noGrp="1"/>
          </p:cNvSpPr>
          <p:nvPr>
            <p:ph type="sldNum" sz="quarter" idx="12"/>
          </p:nvPr>
        </p:nvSpPr>
        <p:spPr/>
        <p:txBody>
          <a:bodyPr/>
          <a:lstStyle/>
          <a:p>
            <a:fld id="{7F2C8DE1-5B0B-DD4F-89A9-EF10D4F882EF}" type="slidenum">
              <a:rPr lang="en-US" smtClean="0"/>
              <a:t>70</a:t>
            </a:fld>
            <a:endParaRPr lang="en-US"/>
          </a:p>
        </p:txBody>
      </p:sp>
      <p:pic>
        <p:nvPicPr>
          <p:cNvPr id="6" name="Picture 5"/>
          <p:cNvPicPr>
            <a:picLocks noChangeAspect="1"/>
          </p:cNvPicPr>
          <p:nvPr/>
        </p:nvPicPr>
        <p:blipFill>
          <a:blip r:embed="rId3"/>
          <a:stretch>
            <a:fillRect/>
          </a:stretch>
        </p:blipFill>
        <p:spPr>
          <a:xfrm>
            <a:off x="3531152" y="1055553"/>
            <a:ext cx="2400300" cy="431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152" y="2834861"/>
            <a:ext cx="2400300" cy="5588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4509" y="4859133"/>
            <a:ext cx="3124200" cy="457200"/>
          </a:xfrm>
          <a:prstGeom prst="rect">
            <a:avLst/>
          </a:prstGeom>
        </p:spPr>
      </p:pic>
      <p:sp>
        <p:nvSpPr>
          <p:cNvPr id="9" name="TextBox 8"/>
          <p:cNvSpPr txBox="1"/>
          <p:nvPr/>
        </p:nvSpPr>
        <p:spPr>
          <a:xfrm rot="19294437">
            <a:off x="105401" y="502933"/>
            <a:ext cx="1498372" cy="461665"/>
          </a:xfrm>
          <a:prstGeom prst="rect">
            <a:avLst/>
          </a:prstGeom>
          <a:solidFill>
            <a:schemeClr val="bg1">
              <a:alpha val="50000"/>
            </a:schemeClr>
          </a:solidFill>
        </p:spPr>
        <p:txBody>
          <a:bodyPr wrap="square" rtlCol="0">
            <a:spAutoFit/>
          </a:bodyPr>
          <a:lstStyle/>
          <a:p>
            <a:r>
              <a:rPr lang="en-US" sz="2400" b="1" dirty="0" smtClean="0">
                <a:solidFill>
                  <a:srgbClr val="F80B17"/>
                </a:solidFill>
                <a:latin typeface="+mj-lt"/>
              </a:rPr>
              <a:t>Module 2</a:t>
            </a:r>
            <a:endParaRPr lang="en-US" sz="2400" b="1" dirty="0">
              <a:solidFill>
                <a:srgbClr val="F80B17"/>
              </a:solidFill>
              <a:latin typeface="+mj-lt"/>
            </a:endParaRPr>
          </a:p>
        </p:txBody>
      </p:sp>
    </p:spTree>
    <p:extLst>
      <p:ext uri="{BB962C8B-B14F-4D97-AF65-F5344CB8AC3E}">
        <p14:creationId xmlns:p14="http://schemas.microsoft.com/office/powerpoint/2010/main" val="184337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decel="5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 Problems and Applications</a:t>
            </a:r>
            <a:endParaRPr lang="en-US" dirty="0"/>
          </a:p>
        </p:txBody>
      </p:sp>
      <p:sp>
        <p:nvSpPr>
          <p:cNvPr id="3" name="Content Placeholder 2"/>
          <p:cNvSpPr>
            <a:spLocks noGrp="1"/>
          </p:cNvSpPr>
          <p:nvPr>
            <p:ph idx="1"/>
          </p:nvPr>
        </p:nvSpPr>
        <p:spPr>
          <a:xfrm>
            <a:off x="209271" y="1055553"/>
            <a:ext cx="8725458" cy="3949751"/>
          </a:xfrm>
        </p:spPr>
        <p:txBody>
          <a:bodyPr/>
          <a:lstStyle/>
          <a:p>
            <a:r>
              <a:rPr lang="en-US" dirty="0" smtClean="0"/>
              <a:t>Image </a:t>
            </a:r>
            <a:r>
              <a:rPr lang="en-US" dirty="0" err="1"/>
              <a:t>d</a:t>
            </a:r>
            <a:r>
              <a:rPr lang="en-US" dirty="0" err="1" smtClean="0"/>
              <a:t>enoising</a:t>
            </a:r>
            <a:endParaRPr lang="en-US" dirty="0" smtClean="0"/>
          </a:p>
          <a:p>
            <a:r>
              <a:rPr lang="en-US" dirty="0" smtClean="0"/>
              <a:t>Image search / retrieval</a:t>
            </a:r>
          </a:p>
          <a:p>
            <a:r>
              <a:rPr lang="en-US" dirty="0" smtClean="0"/>
              <a:t>Reconstruction and Structure from Motion</a:t>
            </a:r>
          </a:p>
          <a:p>
            <a:r>
              <a:rPr lang="en-US" dirty="0" smtClean="0"/>
              <a:t>Recognition of objects, actions, scenes</a:t>
            </a:r>
          </a:p>
          <a:p>
            <a:r>
              <a:rPr lang="en-US" dirty="0" smtClean="0"/>
              <a:t>Tracking of objects and articulation</a:t>
            </a:r>
          </a:p>
          <a:p>
            <a:r>
              <a:rPr lang="en-US" dirty="0" smtClean="0"/>
              <a:t>Segmentation</a:t>
            </a:r>
          </a:p>
          <a:p>
            <a:r>
              <a:rPr lang="en-US" dirty="0" smtClean="0"/>
              <a:t>Detection</a:t>
            </a:r>
          </a:p>
          <a:p>
            <a:r>
              <a:rPr lang="en-US" dirty="0" smtClean="0"/>
              <a:t>Optical flow</a:t>
            </a:r>
            <a:endParaRPr lang="en-US" dirty="0"/>
          </a:p>
        </p:txBody>
      </p:sp>
      <p:sp>
        <p:nvSpPr>
          <p:cNvPr id="4" name="Slide Number Placeholder 3"/>
          <p:cNvSpPr>
            <a:spLocks noGrp="1"/>
          </p:cNvSpPr>
          <p:nvPr>
            <p:ph type="sldNum" sz="quarter" idx="12"/>
          </p:nvPr>
        </p:nvSpPr>
        <p:spPr/>
        <p:txBody>
          <a:bodyPr/>
          <a:lstStyle/>
          <a:p>
            <a:fld id="{7F2C8DE1-5B0B-DD4F-89A9-EF10D4F882EF}" type="slidenum">
              <a:rPr lang="en-US" smtClean="0"/>
              <a:t>71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35826"/>
            <a:ext cx="2429565" cy="1822174"/>
          </a:xfrm>
          <a:prstGeom prst="rect">
            <a:avLst/>
          </a:prstGeom>
        </p:spPr>
      </p:pic>
      <p:pic>
        <p:nvPicPr>
          <p:cNvPr id="7" name="Picture 6"/>
          <p:cNvPicPr>
            <a:picLocks noChangeAspect="1"/>
          </p:cNvPicPr>
          <p:nvPr/>
        </p:nvPicPr>
        <p:blipFill>
          <a:blip r:embed="rId4"/>
          <a:stretch>
            <a:fillRect/>
          </a:stretch>
        </p:blipFill>
        <p:spPr>
          <a:xfrm>
            <a:off x="2418522" y="4671391"/>
            <a:ext cx="2170044" cy="14466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429" y="5897216"/>
            <a:ext cx="1376886" cy="96382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6444" y="6204933"/>
            <a:ext cx="1484243" cy="653067"/>
          </a:xfrm>
          <a:prstGeom prst="rect">
            <a:avLst/>
          </a:prstGeom>
        </p:spPr>
      </p:pic>
      <p:pic>
        <p:nvPicPr>
          <p:cNvPr id="9" name="Picture 8"/>
          <p:cNvPicPr>
            <a:picLocks noChangeAspect="1"/>
          </p:cNvPicPr>
          <p:nvPr/>
        </p:nvPicPr>
        <p:blipFill>
          <a:blip r:embed="rId7"/>
          <a:stretch>
            <a:fillRect/>
          </a:stretch>
        </p:blipFill>
        <p:spPr>
          <a:xfrm>
            <a:off x="4588566" y="5035825"/>
            <a:ext cx="1932609" cy="1082261"/>
          </a:xfrm>
          <a:prstGeom prst="rect">
            <a:avLst/>
          </a:prstGeom>
        </p:spPr>
      </p:pic>
      <p:pic>
        <p:nvPicPr>
          <p:cNvPr id="10" name="Picture 9"/>
          <p:cNvPicPr>
            <a:picLocks noChangeAspect="1"/>
          </p:cNvPicPr>
          <p:nvPr/>
        </p:nvPicPr>
        <p:blipFill>
          <a:blip r:embed="rId8"/>
          <a:stretch>
            <a:fillRect/>
          </a:stretch>
        </p:blipFill>
        <p:spPr>
          <a:xfrm>
            <a:off x="6521175" y="5005304"/>
            <a:ext cx="3914981" cy="1823262"/>
          </a:xfrm>
          <a:prstGeom prst="rect">
            <a:avLst/>
          </a:prstGeom>
        </p:spPr>
      </p:pic>
      <p:pic>
        <p:nvPicPr>
          <p:cNvPr id="12" name="Picture 11"/>
          <p:cNvPicPr>
            <a:picLocks noChangeAspect="1"/>
          </p:cNvPicPr>
          <p:nvPr/>
        </p:nvPicPr>
        <p:blipFill>
          <a:blip r:embed="rId9"/>
          <a:stretch>
            <a:fillRect/>
          </a:stretch>
        </p:blipFill>
        <p:spPr>
          <a:xfrm>
            <a:off x="5246204" y="6141081"/>
            <a:ext cx="1274971" cy="687485"/>
          </a:xfrm>
          <a:prstGeom prst="rect">
            <a:avLst/>
          </a:prstGeom>
        </p:spPr>
      </p:pic>
    </p:spTree>
    <p:extLst>
      <p:ext uri="{BB962C8B-B14F-4D97-AF65-F5344CB8AC3E}">
        <p14:creationId xmlns:p14="http://schemas.microsoft.com/office/powerpoint/2010/main" val="10014856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Information</a:t>
            </a:r>
            <a:endParaRPr lang="en-US" dirty="0"/>
          </a:p>
        </p:txBody>
      </p:sp>
      <p:sp>
        <p:nvSpPr>
          <p:cNvPr id="3" name="Content Placeholder 2"/>
          <p:cNvSpPr>
            <a:spLocks noGrp="1"/>
          </p:cNvSpPr>
          <p:nvPr>
            <p:ph idx="1"/>
          </p:nvPr>
        </p:nvSpPr>
        <p:spPr>
          <a:xfrm>
            <a:off x="209271" y="1055552"/>
            <a:ext cx="8725458" cy="5802447"/>
          </a:xfrm>
        </p:spPr>
        <p:txBody>
          <a:bodyPr>
            <a:normAutofit fontScale="92500" lnSpcReduction="20000"/>
          </a:bodyPr>
          <a:lstStyle/>
          <a:p>
            <a:r>
              <a:rPr lang="en-US" dirty="0" smtClean="0">
                <a:hlinkClick r:id="rId2"/>
              </a:rPr>
              <a:t>Syllabus</a:t>
            </a:r>
            <a:endParaRPr lang="en-US" dirty="0" smtClean="0"/>
          </a:p>
          <a:p>
            <a:pPr lvl="1"/>
            <a:r>
              <a:rPr lang="en-US" dirty="0" smtClean="0"/>
              <a:t>Contains all necessary information for course structure and grading.</a:t>
            </a:r>
          </a:p>
          <a:p>
            <a:pPr lvl="1"/>
            <a:r>
              <a:rPr lang="en-US" dirty="0" smtClean="0"/>
              <a:t>35% Homework</a:t>
            </a:r>
          </a:p>
          <a:p>
            <a:pPr lvl="1"/>
            <a:r>
              <a:rPr lang="en-US" dirty="0" smtClean="0"/>
              <a:t>15% Project</a:t>
            </a:r>
          </a:p>
          <a:p>
            <a:pPr lvl="1"/>
            <a:r>
              <a:rPr lang="en-US" dirty="0"/>
              <a:t>2</a:t>
            </a:r>
            <a:r>
              <a:rPr lang="en-US" dirty="0" smtClean="0"/>
              <a:t>0% Quizzes</a:t>
            </a:r>
          </a:p>
          <a:p>
            <a:pPr lvl="1"/>
            <a:r>
              <a:rPr lang="en-US" dirty="0" smtClean="0"/>
              <a:t>20% Exam</a:t>
            </a:r>
          </a:p>
          <a:p>
            <a:pPr lvl="1"/>
            <a:r>
              <a:rPr lang="en-US" dirty="0" smtClean="0"/>
              <a:t>10% Participation (Read/Annotate)</a:t>
            </a:r>
          </a:p>
          <a:p>
            <a:r>
              <a:rPr lang="en-US" dirty="0" smtClean="0"/>
              <a:t>Canvas</a:t>
            </a:r>
          </a:p>
          <a:p>
            <a:pPr lvl="1"/>
            <a:r>
              <a:rPr lang="en-US" dirty="0">
                <a:hlinkClick r:id="rId3"/>
              </a:rPr>
              <a:t>https://</a:t>
            </a:r>
            <a:r>
              <a:rPr lang="en-US" dirty="0" smtClean="0">
                <a:hlinkClick r:id="rId3"/>
              </a:rPr>
              <a:t>umich.instructure.com/courses/1</a:t>
            </a:r>
            <a:r>
              <a:rPr lang="en-US" dirty="0" smtClean="0"/>
              <a:t>73857		</a:t>
            </a:r>
          </a:p>
          <a:p>
            <a:pPr lvl="1"/>
            <a:r>
              <a:rPr lang="en-US" b="1" dirty="0" smtClean="0"/>
              <a:t>ALL</a:t>
            </a:r>
            <a:r>
              <a:rPr lang="en-US" dirty="0" smtClean="0"/>
              <a:t> discussions on piazza.</a:t>
            </a:r>
          </a:p>
          <a:p>
            <a:r>
              <a:rPr lang="en-US" dirty="0" smtClean="0"/>
              <a:t>Nota Bene: </a:t>
            </a:r>
            <a:r>
              <a:rPr lang="en-US" dirty="0" smtClean="0">
                <a:hlinkClick r:id="rId4"/>
              </a:rPr>
              <a:t>http://nb.engin.umich.edu</a:t>
            </a:r>
            <a:endParaRPr lang="en-US" dirty="0" smtClean="0"/>
          </a:p>
          <a:p>
            <a:pPr lvl="1"/>
            <a:r>
              <a:rPr lang="en-US" dirty="0" smtClean="0"/>
              <a:t>Used for reading/annotating.</a:t>
            </a:r>
          </a:p>
          <a:p>
            <a:r>
              <a:rPr lang="en-US" dirty="0" smtClean="0"/>
              <a:t>Typical week</a:t>
            </a:r>
          </a:p>
          <a:p>
            <a:pPr lvl="1"/>
            <a:r>
              <a:rPr lang="en-US" dirty="0" smtClean="0"/>
              <a:t>Tuesday 70 minutes lecture and 10 minutes modern vision demo</a:t>
            </a:r>
          </a:p>
          <a:p>
            <a:pPr lvl="1"/>
            <a:r>
              <a:rPr lang="en-US" dirty="0" smtClean="0"/>
              <a:t>Thursday 20 min quiz (including discussion), 55 minutes lecture/question answering/attention to NB discussions and 5 min 10K foot where we are and where we are goin</a:t>
            </a:r>
            <a:r>
              <a:rPr lang="en-US" dirty="0"/>
              <a:t>g</a:t>
            </a:r>
            <a:r>
              <a:rPr lang="en-US" dirty="0" smtClean="0"/>
              <a:t>.</a:t>
            </a:r>
          </a:p>
          <a:p>
            <a:pPr lvl="1"/>
            <a:r>
              <a:rPr lang="en-US" dirty="0" smtClean="0"/>
              <a:t>All class periods begin with an open forum for questions.</a:t>
            </a:r>
          </a:p>
        </p:txBody>
      </p:sp>
      <p:sp>
        <p:nvSpPr>
          <p:cNvPr id="6" name="Slide Number Placeholder 5"/>
          <p:cNvSpPr>
            <a:spLocks noGrp="1"/>
          </p:cNvSpPr>
          <p:nvPr>
            <p:ph type="sldNum" sz="quarter" idx="12"/>
          </p:nvPr>
        </p:nvSpPr>
        <p:spPr/>
        <p:txBody>
          <a:bodyPr/>
          <a:lstStyle/>
          <a:p>
            <a:fld id="{7F2C8DE1-5B0B-DD4F-89A9-EF10D4F882EF}" type="slidenum">
              <a:rPr lang="en-US" smtClean="0"/>
              <a:t>72</a:t>
            </a:fld>
            <a:endParaRPr lang="en-US"/>
          </a:p>
        </p:txBody>
      </p:sp>
      <p:sp>
        <p:nvSpPr>
          <p:cNvPr id="5" name="TextBox 4"/>
          <p:cNvSpPr txBox="1"/>
          <p:nvPr/>
        </p:nvSpPr>
        <p:spPr>
          <a:xfrm>
            <a:off x="6342742" y="1710006"/>
            <a:ext cx="2801257" cy="2862322"/>
          </a:xfrm>
          <a:prstGeom prst="rect">
            <a:avLst/>
          </a:prstGeom>
          <a:solidFill>
            <a:schemeClr val="bg1">
              <a:alpha val="50000"/>
            </a:schemeClr>
          </a:solidFill>
        </p:spPr>
        <p:txBody>
          <a:bodyPr wrap="square" rtlCol="0">
            <a:spAutoFit/>
          </a:bodyPr>
          <a:lstStyle/>
          <a:p>
            <a:r>
              <a:rPr lang="en-US" sz="2000" dirty="0" smtClean="0">
                <a:solidFill>
                  <a:srgbClr val="F80B17"/>
                </a:solidFill>
              </a:rPr>
              <a:t>Note we have two GSIs (</a:t>
            </a:r>
            <a:r>
              <a:rPr lang="en-US" sz="2000" dirty="0" err="1" smtClean="0">
                <a:solidFill>
                  <a:srgbClr val="F80B17"/>
                </a:solidFill>
              </a:rPr>
              <a:t>Siyuan</a:t>
            </a:r>
            <a:r>
              <a:rPr lang="en-US" sz="2000" dirty="0" smtClean="0">
                <a:solidFill>
                  <a:srgbClr val="F80B17"/>
                </a:solidFill>
              </a:rPr>
              <a:t> Chen and </a:t>
            </a:r>
            <a:r>
              <a:rPr lang="en-US" sz="2000" dirty="0" err="1" smtClean="0">
                <a:solidFill>
                  <a:srgbClr val="F80B17"/>
                </a:solidFill>
              </a:rPr>
              <a:t>Byungsu</a:t>
            </a:r>
            <a:r>
              <a:rPr lang="en-US" sz="2000" dirty="0" smtClean="0">
                <a:solidFill>
                  <a:srgbClr val="F80B17"/>
                </a:solidFill>
              </a:rPr>
              <a:t> Kyle Min) who will host office hours and an optional discussion session during which time you can discuss questions and </a:t>
            </a:r>
            <a:r>
              <a:rPr lang="en-US" sz="2000" dirty="0" err="1" smtClean="0">
                <a:solidFill>
                  <a:srgbClr val="F80B17"/>
                </a:solidFill>
              </a:rPr>
              <a:t>homeworks</a:t>
            </a:r>
            <a:r>
              <a:rPr lang="en-US" sz="2000" dirty="0" smtClean="0">
                <a:solidFill>
                  <a:srgbClr val="F80B17"/>
                </a:solidFill>
              </a:rPr>
              <a:t>.</a:t>
            </a:r>
            <a:endParaRPr lang="en-US" sz="2000" dirty="0">
              <a:solidFill>
                <a:srgbClr val="F80B17"/>
              </a:solidFill>
            </a:endParaRPr>
          </a:p>
        </p:txBody>
      </p:sp>
    </p:spTree>
    <p:extLst>
      <p:ext uri="{BB962C8B-B14F-4D97-AF65-F5344CB8AC3E}">
        <p14:creationId xmlns:p14="http://schemas.microsoft.com/office/powerpoint/2010/main" val="196813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Coming up in Week 2</a:t>
            </a:r>
            <a:endParaRPr lang="en-US" dirty="0"/>
          </a:p>
        </p:txBody>
      </p:sp>
      <p:sp>
        <p:nvSpPr>
          <p:cNvPr id="3" name="Content Placeholder 2"/>
          <p:cNvSpPr>
            <a:spLocks noGrp="1"/>
          </p:cNvSpPr>
          <p:nvPr>
            <p:ph idx="1"/>
          </p:nvPr>
        </p:nvSpPr>
        <p:spPr>
          <a:xfrm>
            <a:off x="209271" y="1055553"/>
            <a:ext cx="8725458" cy="5647838"/>
          </a:xfrm>
        </p:spPr>
        <p:txBody>
          <a:bodyPr>
            <a:normAutofit lnSpcReduction="10000"/>
          </a:bodyPr>
          <a:lstStyle/>
          <a:p>
            <a:r>
              <a:rPr lang="en-US" dirty="0" smtClean="0"/>
              <a:t>Readings will be posted by Thursday class.</a:t>
            </a:r>
          </a:p>
          <a:p>
            <a:r>
              <a:rPr lang="en-US" dirty="0" smtClean="0"/>
              <a:t>Mathematical preliminaries</a:t>
            </a:r>
          </a:p>
          <a:p>
            <a:pPr lvl="1"/>
            <a:r>
              <a:rPr lang="en-US" dirty="0" smtClean="0"/>
              <a:t>Linear least squares</a:t>
            </a:r>
          </a:p>
          <a:p>
            <a:pPr lvl="1"/>
            <a:r>
              <a:rPr lang="en-US" dirty="0" smtClean="0"/>
              <a:t>Lagrange Multipliers</a:t>
            </a:r>
          </a:p>
          <a:p>
            <a:pPr lvl="1"/>
            <a:r>
              <a:rPr lang="en-US" dirty="0" smtClean="0"/>
              <a:t>Matrices and Linear Algebra</a:t>
            </a:r>
          </a:p>
          <a:p>
            <a:pPr lvl="1"/>
            <a:r>
              <a:rPr lang="en-US" dirty="0" err="1" smtClean="0"/>
              <a:t>Eigendecomposition</a:t>
            </a:r>
            <a:r>
              <a:rPr lang="en-US" dirty="0" smtClean="0"/>
              <a:t> and SVD</a:t>
            </a:r>
          </a:p>
          <a:p>
            <a:endParaRPr lang="en-US" dirty="0"/>
          </a:p>
          <a:p>
            <a:pPr marL="0" indent="0">
              <a:buNone/>
            </a:pPr>
            <a:endParaRPr lang="en-US" dirty="0"/>
          </a:p>
          <a:p>
            <a:r>
              <a:rPr lang="en-US" dirty="0" smtClean="0"/>
              <a:t>Homework 0a: ensure familiarity with </a:t>
            </a:r>
            <a:r>
              <a:rPr lang="en-US" dirty="0" err="1" smtClean="0"/>
              <a:t>Matlab</a:t>
            </a:r>
            <a:endParaRPr lang="en-US" dirty="0" smtClean="0"/>
          </a:p>
          <a:p>
            <a:pPr lvl="1"/>
            <a:r>
              <a:rPr lang="en-US" sz="1800" dirty="0">
                <a:hlinkClick r:id="rId2"/>
              </a:rPr>
              <a:t>http://ctms.engin.umich.edu/CTMS/index.php?aux=</a:t>
            </a:r>
            <a:r>
              <a:rPr lang="en-US" sz="1800" dirty="0" smtClean="0">
                <a:hlinkClick r:id="rId2"/>
              </a:rPr>
              <a:t>Basics_Matlab</a:t>
            </a:r>
            <a:endParaRPr lang="en-US" sz="1800" dirty="0" smtClean="0"/>
          </a:p>
          <a:p>
            <a:pPr lvl="1"/>
            <a:r>
              <a:rPr lang="en-US" sz="1800" dirty="0">
                <a:hlinkClick r:id="rId3"/>
              </a:rPr>
              <a:t>http://www.math.ucsd.edu/~bdriver/21d-s99/matlab-</a:t>
            </a:r>
            <a:r>
              <a:rPr lang="en-US" sz="1800" dirty="0" smtClean="0">
                <a:hlinkClick r:id="rId3"/>
              </a:rPr>
              <a:t>primer.html</a:t>
            </a:r>
            <a:endParaRPr lang="en-US" sz="1800" dirty="0"/>
          </a:p>
          <a:p>
            <a:r>
              <a:rPr lang="en-US" dirty="0" smtClean="0"/>
              <a:t>Homework 0b: spend 30 minutes browsing each</a:t>
            </a:r>
          </a:p>
          <a:p>
            <a:pPr lvl="1"/>
            <a:r>
              <a:rPr lang="en-US" sz="1800" dirty="0" smtClean="0"/>
              <a:t>Price Vision </a:t>
            </a:r>
            <a:r>
              <a:rPr lang="en-US" sz="1800" dirty="0"/>
              <a:t>Bib: </a:t>
            </a:r>
            <a:r>
              <a:rPr lang="en-US" sz="1800" dirty="0">
                <a:hlinkClick r:id="rId4"/>
              </a:rPr>
              <a:t>http://www.visionbib.com/bibliography/</a:t>
            </a:r>
            <a:r>
              <a:rPr lang="en-US" sz="1800" dirty="0" smtClean="0">
                <a:hlinkClick r:id="rId4"/>
              </a:rPr>
              <a:t>contents.html</a:t>
            </a:r>
            <a:endParaRPr lang="en-US" sz="1800" dirty="0" smtClean="0"/>
          </a:p>
          <a:p>
            <a:pPr lvl="1"/>
            <a:r>
              <a:rPr lang="en-US" sz="1800" dirty="0" err="1" smtClean="0"/>
              <a:t>CVPapers</a:t>
            </a:r>
            <a:r>
              <a:rPr lang="en-US" sz="1800" dirty="0"/>
              <a:t>: </a:t>
            </a:r>
            <a:r>
              <a:rPr lang="en-US" sz="1800" dirty="0">
                <a:hlinkClick r:id="rId5"/>
              </a:rPr>
              <a:t>http://cvpapers.com</a:t>
            </a:r>
            <a:r>
              <a:rPr lang="en-US" sz="1800" dirty="0" smtClean="0">
                <a:hlinkClick r:id="rId5"/>
              </a:rPr>
              <a:t>/</a:t>
            </a:r>
          </a:p>
          <a:p>
            <a:r>
              <a:rPr lang="en-US" dirty="0" smtClean="0"/>
              <a:t>Homework 1 will be released next week.</a:t>
            </a:r>
          </a:p>
        </p:txBody>
      </p:sp>
      <p:sp>
        <p:nvSpPr>
          <p:cNvPr id="6" name="Slide Number Placeholder 5"/>
          <p:cNvSpPr>
            <a:spLocks noGrp="1"/>
          </p:cNvSpPr>
          <p:nvPr>
            <p:ph type="sldNum" sz="quarter" idx="12"/>
          </p:nvPr>
        </p:nvSpPr>
        <p:spPr/>
        <p:txBody>
          <a:bodyPr/>
          <a:lstStyle/>
          <a:p>
            <a:fld id="{7F2C8DE1-5B0B-DD4F-89A9-EF10D4F882EF}" type="slidenum">
              <a:rPr lang="en-US" smtClean="0"/>
              <a:t>73</a:t>
            </a:fld>
            <a:endParaRPr lang="en-US"/>
          </a:p>
        </p:txBody>
      </p:sp>
      <p:sp>
        <p:nvSpPr>
          <p:cNvPr id="5" name="TextBox 4"/>
          <p:cNvSpPr txBox="1"/>
          <p:nvPr/>
        </p:nvSpPr>
        <p:spPr>
          <a:xfrm>
            <a:off x="4958554" y="1405150"/>
            <a:ext cx="3703552" cy="2246769"/>
          </a:xfrm>
          <a:prstGeom prst="rect">
            <a:avLst/>
          </a:prstGeom>
          <a:solidFill>
            <a:schemeClr val="bg1">
              <a:alpha val="50000"/>
            </a:schemeClr>
          </a:solidFill>
        </p:spPr>
        <p:txBody>
          <a:bodyPr wrap="square" rtlCol="0">
            <a:spAutoFit/>
          </a:bodyPr>
          <a:lstStyle/>
          <a:p>
            <a:r>
              <a:rPr lang="en-US" sz="2000" dirty="0" smtClean="0">
                <a:solidFill>
                  <a:srgbClr val="F80B17"/>
                </a:solidFill>
              </a:rPr>
              <a:t>Of course, these are review (in total, this is at least 1 course of background.)  But, we need to calibrate across backgrounds.</a:t>
            </a:r>
          </a:p>
          <a:p>
            <a:r>
              <a:rPr lang="en-US" sz="2000" dirty="0" smtClean="0">
                <a:solidFill>
                  <a:srgbClr val="F80B17"/>
                </a:solidFill>
              </a:rPr>
              <a:t>These are many of the core tools we will see time and time again in this course.</a:t>
            </a:r>
            <a:endParaRPr lang="en-US" sz="2000" dirty="0">
              <a:solidFill>
                <a:srgbClr val="F80B17"/>
              </a:solidFill>
            </a:endParaRPr>
          </a:p>
        </p:txBody>
      </p:sp>
      <p:sp>
        <p:nvSpPr>
          <p:cNvPr id="7" name="TextBox 6"/>
          <p:cNvSpPr txBox="1"/>
          <p:nvPr/>
        </p:nvSpPr>
        <p:spPr>
          <a:xfrm>
            <a:off x="6810330" y="3742630"/>
            <a:ext cx="2333670" cy="707886"/>
          </a:xfrm>
          <a:prstGeom prst="rect">
            <a:avLst/>
          </a:prstGeom>
          <a:solidFill>
            <a:schemeClr val="bg1">
              <a:alpha val="50000"/>
            </a:schemeClr>
          </a:solidFill>
        </p:spPr>
        <p:txBody>
          <a:bodyPr wrap="square" rtlCol="0">
            <a:spAutoFit/>
          </a:bodyPr>
          <a:lstStyle/>
          <a:p>
            <a:r>
              <a:rPr lang="en-US" sz="2000" b="1" dirty="0" smtClean="0">
                <a:solidFill>
                  <a:srgbClr val="84C846"/>
                </a:solidFill>
              </a:rPr>
              <a:t>Or </a:t>
            </a:r>
            <a:r>
              <a:rPr lang="en-US" sz="2000" b="1" dirty="0" err="1" smtClean="0">
                <a:solidFill>
                  <a:srgbClr val="84C846"/>
                </a:solidFill>
              </a:rPr>
              <a:t>NumPY</a:t>
            </a:r>
            <a:endParaRPr lang="en-US" sz="2000" b="1" dirty="0" smtClean="0">
              <a:solidFill>
                <a:srgbClr val="84C846"/>
              </a:solidFill>
            </a:endParaRPr>
          </a:p>
          <a:p>
            <a:r>
              <a:rPr lang="en-US" sz="2000" b="1" dirty="0" smtClean="0">
                <a:solidFill>
                  <a:srgbClr val="84C846"/>
                </a:solidFill>
              </a:rPr>
              <a:t>  </a:t>
            </a:r>
            <a:r>
              <a:rPr lang="en-US" sz="1200" i="1" dirty="0" smtClean="0">
                <a:solidFill>
                  <a:srgbClr val="84C846"/>
                </a:solidFill>
              </a:rPr>
              <a:t>for the risk-takers among us</a:t>
            </a:r>
            <a:endParaRPr lang="en-US" sz="2000" dirty="0">
              <a:solidFill>
                <a:srgbClr val="84C846"/>
              </a:solidFill>
            </a:endParaRPr>
          </a:p>
        </p:txBody>
      </p:sp>
    </p:spTree>
    <p:extLst>
      <p:ext uri="{BB962C8B-B14F-4D97-AF65-F5344CB8AC3E}">
        <p14:creationId xmlns:p14="http://schemas.microsoft.com/office/powerpoint/2010/main" val="318792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5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decel="5000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Some </a:t>
            </a:r>
            <a:r>
              <a:rPr lang="en-US" dirty="0" smtClean="0"/>
              <a:t>related terms</a:t>
            </a:r>
            <a:endParaRPr lang="en-US" dirty="0"/>
          </a:p>
        </p:txBody>
      </p:sp>
      <p:sp>
        <p:nvSpPr>
          <p:cNvPr id="50179" name="Rectangle 3"/>
          <p:cNvSpPr>
            <a:spLocks noGrp="1" noChangeArrowheads="1"/>
          </p:cNvSpPr>
          <p:nvPr>
            <p:ph type="body" idx="1"/>
          </p:nvPr>
        </p:nvSpPr>
        <p:spPr>
          <a:xfrm>
            <a:off x="209272" y="934357"/>
            <a:ext cx="8477528" cy="5542643"/>
          </a:xfrm>
        </p:spPr>
        <p:txBody>
          <a:bodyPr>
            <a:normAutofit fontScale="85000" lnSpcReduction="20000"/>
          </a:bodyPr>
          <a:lstStyle/>
          <a:p>
            <a:pPr>
              <a:lnSpc>
                <a:spcPct val="110000"/>
              </a:lnSpc>
            </a:pPr>
            <a:r>
              <a:rPr lang="en-US" b="1" dirty="0"/>
              <a:t>Image Processing:</a:t>
            </a:r>
            <a:r>
              <a:rPr lang="en-US" dirty="0"/>
              <a:t>  the study of the properties of operators that produce images from other images</a:t>
            </a:r>
          </a:p>
          <a:p>
            <a:pPr lvl="1">
              <a:lnSpc>
                <a:spcPct val="110000"/>
              </a:lnSpc>
            </a:pPr>
            <a:r>
              <a:rPr lang="en-US" dirty="0"/>
              <a:t>we will touch on image filtering and related operators from image processing</a:t>
            </a:r>
          </a:p>
          <a:p>
            <a:pPr lvl="1">
              <a:lnSpc>
                <a:spcPct val="110000"/>
              </a:lnSpc>
            </a:pPr>
            <a:endParaRPr lang="en-US" dirty="0"/>
          </a:p>
          <a:p>
            <a:pPr>
              <a:lnSpc>
                <a:spcPct val="110000"/>
              </a:lnSpc>
            </a:pPr>
            <a:r>
              <a:rPr lang="en-US" b="1" dirty="0"/>
              <a:t>Machine Vision: </a:t>
            </a:r>
            <a:r>
              <a:rPr lang="en-US" dirty="0"/>
              <a:t>a somewhat outdated term which now tends to refer to industrial vision applications where (usually) a single camera is used to solve a structured inspection task</a:t>
            </a:r>
          </a:p>
          <a:p>
            <a:pPr lvl="1">
              <a:lnSpc>
                <a:spcPct val="110000"/>
              </a:lnSpc>
            </a:pPr>
            <a:r>
              <a:rPr lang="en-US" dirty="0"/>
              <a:t>the </a:t>
            </a:r>
            <a:r>
              <a:rPr lang="ja-JP" altLang="en-US" dirty="0">
                <a:latin typeface="Arial"/>
              </a:rPr>
              <a:t>“</a:t>
            </a:r>
            <a:r>
              <a:rPr lang="en-US" dirty="0"/>
              <a:t>reverse CAD</a:t>
            </a:r>
            <a:r>
              <a:rPr lang="ja-JP" altLang="en-US" dirty="0">
                <a:latin typeface="Arial"/>
              </a:rPr>
              <a:t>”</a:t>
            </a:r>
            <a:r>
              <a:rPr lang="en-US" dirty="0"/>
              <a:t> model</a:t>
            </a:r>
          </a:p>
          <a:p>
            <a:pPr>
              <a:lnSpc>
                <a:spcPct val="110000"/>
              </a:lnSpc>
            </a:pPr>
            <a:endParaRPr lang="en-US" b="1" dirty="0"/>
          </a:p>
          <a:p>
            <a:pPr>
              <a:lnSpc>
                <a:spcPct val="110000"/>
              </a:lnSpc>
            </a:pPr>
            <a:r>
              <a:rPr lang="en-US" b="1" dirty="0"/>
              <a:t>Pattern Recognition: </a:t>
            </a:r>
            <a:r>
              <a:rPr lang="en-US" dirty="0"/>
              <a:t>typically refers to the recognition of structures in 2D images (usually without reference to any underlying 3D information).</a:t>
            </a:r>
          </a:p>
          <a:p>
            <a:pPr>
              <a:lnSpc>
                <a:spcPct val="110000"/>
              </a:lnSpc>
            </a:pPr>
            <a:endParaRPr lang="en-US" b="1" dirty="0"/>
          </a:p>
          <a:p>
            <a:pPr>
              <a:lnSpc>
                <a:spcPct val="110000"/>
              </a:lnSpc>
            </a:pPr>
            <a:r>
              <a:rPr lang="en-US" b="1" dirty="0"/>
              <a:t>Photogrammetry: </a:t>
            </a:r>
            <a:r>
              <a:rPr lang="en-US" dirty="0"/>
              <a:t>the science of measurement though non-contact sensing, e.g. terrain maps from satellite images.  Usually </a:t>
            </a:r>
            <a:r>
              <a:rPr lang="en-US" dirty="0" smtClean="0"/>
              <a:t>is </a:t>
            </a:r>
            <a:r>
              <a:rPr lang="en-US" dirty="0"/>
              <a:t>more focused on accuracy issues than interpretation.</a:t>
            </a:r>
            <a:endParaRPr lang="en-US" b="1" dirty="0"/>
          </a:p>
        </p:txBody>
      </p:sp>
      <p:sp>
        <p:nvSpPr>
          <p:cNvPr id="6" name="Footer Placeholder 3"/>
          <p:cNvSpPr txBox="1">
            <a:spLocks/>
          </p:cNvSpPr>
          <p:nvPr/>
        </p:nvSpPr>
        <p:spPr>
          <a:xfrm>
            <a:off x="0" y="6585292"/>
            <a:ext cx="4359636"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Slides.</a:t>
            </a:r>
            <a:endParaRPr lang="en-US" sz="900" dirty="0">
              <a:solidFill>
                <a:schemeClr val="tx1"/>
              </a:solidFill>
            </a:endParaRPr>
          </a:p>
        </p:txBody>
      </p:sp>
      <p:sp>
        <p:nvSpPr>
          <p:cNvPr id="7" name="Slide Number Placeholder 6"/>
          <p:cNvSpPr>
            <a:spLocks noGrp="1"/>
          </p:cNvSpPr>
          <p:nvPr>
            <p:ph type="sldNum" sz="quarter" idx="12"/>
          </p:nvPr>
        </p:nvSpPr>
        <p:spPr/>
        <p:txBody>
          <a:bodyPr/>
          <a:lstStyle/>
          <a:p>
            <a:fld id="{7F2C8DE1-5B0B-DD4F-89A9-EF10D4F882EF}" type="slidenum">
              <a:rPr lang="en-US" smtClean="0"/>
              <a:t>8</a:t>
            </a:fld>
            <a:endParaRPr lang="en-US"/>
          </a:p>
        </p:txBody>
      </p:sp>
    </p:spTree>
    <p:extLst>
      <p:ext uri="{BB962C8B-B14F-4D97-AF65-F5344CB8AC3E}">
        <p14:creationId xmlns:p14="http://schemas.microsoft.com/office/powerpoint/2010/main" val="25642528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What </a:t>
            </a:r>
            <a:r>
              <a:rPr lang="en-US" dirty="0" smtClean="0"/>
              <a:t>information </a:t>
            </a:r>
            <a:r>
              <a:rPr lang="en-US" dirty="0"/>
              <a:t>is in </a:t>
            </a:r>
            <a:r>
              <a:rPr lang="en-US" dirty="0" smtClean="0"/>
              <a:t>images</a:t>
            </a:r>
            <a:r>
              <a:rPr lang="en-US" dirty="0"/>
              <a:t>?</a:t>
            </a:r>
          </a:p>
        </p:txBody>
      </p:sp>
      <p:pic>
        <p:nvPicPr>
          <p:cNvPr id="13315" name="Picture 3" descr="H:\faculty\teaching\Vision\canaletto-a-dresden-altmarkt-4508-26002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8991600" cy="4989513"/>
          </a:xfrm>
          <a:prstGeom prst="rect">
            <a:avLst/>
          </a:prstGeom>
          <a:noFill/>
          <a:extLst>
            <a:ext uri="{909E8E84-426E-40dd-AFC4-6F175D3DCCD1}">
              <a14:hiddenFill xmlns="" xmlns:a14="http://schemas.microsoft.com/office/drawing/2010/main">
                <a:solidFill>
                  <a:srgbClr val="FFFFFF"/>
                </a:solidFill>
              </a14:hiddenFill>
            </a:ext>
          </a:extLst>
        </p:spPr>
      </p:pic>
      <p:sp>
        <p:nvSpPr>
          <p:cNvPr id="8" name="Footer Placeholder 3"/>
          <p:cNvSpPr txBox="1">
            <a:spLocks/>
          </p:cNvSpPr>
          <p:nvPr/>
        </p:nvSpPr>
        <p:spPr>
          <a:xfrm>
            <a:off x="0" y="6585292"/>
            <a:ext cx="7239000" cy="272708"/>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rPr>
              <a:t>Source: GD Hager slides.</a:t>
            </a:r>
            <a:endParaRPr lang="en-US" sz="900" dirty="0">
              <a:solidFill>
                <a:schemeClr val="tx1"/>
              </a:solidFill>
            </a:endParaRPr>
          </a:p>
        </p:txBody>
      </p:sp>
      <p:sp>
        <p:nvSpPr>
          <p:cNvPr id="6" name="Slide Number Placeholder 5"/>
          <p:cNvSpPr>
            <a:spLocks noGrp="1"/>
          </p:cNvSpPr>
          <p:nvPr>
            <p:ph type="sldNum" sz="quarter" idx="12"/>
          </p:nvPr>
        </p:nvSpPr>
        <p:spPr/>
        <p:txBody>
          <a:bodyPr/>
          <a:lstStyle/>
          <a:p>
            <a:fld id="{7F2C8DE1-5B0B-DD4F-89A9-EF10D4F882EF}" type="slidenum">
              <a:rPr lang="en-US" smtClean="0"/>
              <a:t>9</a:t>
            </a:fld>
            <a:endParaRPr lang="en-US"/>
          </a:p>
        </p:txBody>
      </p:sp>
    </p:spTree>
    <p:extLst>
      <p:ext uri="{BB962C8B-B14F-4D97-AF65-F5344CB8AC3E}">
        <p14:creationId xmlns:p14="http://schemas.microsoft.com/office/powerpoint/2010/main" val="1142466573"/>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JJ Simple Colors 1">
      <a:dk1>
        <a:sysClr val="windowText" lastClr="000000"/>
      </a:dk1>
      <a:lt1>
        <a:sysClr val="window" lastClr="FFFFFF"/>
      </a:lt1>
      <a:dk2>
        <a:srgbClr val="1F497D"/>
      </a:dk2>
      <a:lt2>
        <a:srgbClr val="EEECE1"/>
      </a:lt2>
      <a:accent1>
        <a:srgbClr val="041A9B"/>
      </a:accent1>
      <a:accent2>
        <a:srgbClr val="D8AC21"/>
      </a:accent2>
      <a:accent3>
        <a:srgbClr val="FF0000"/>
      </a:accent3>
      <a:accent4>
        <a:srgbClr val="31FF28"/>
      </a:accent4>
      <a:accent5>
        <a:srgbClr val="4BACC6"/>
      </a:accent5>
      <a:accent6>
        <a:srgbClr val="F79646"/>
      </a:accent6>
      <a:hlink>
        <a:srgbClr val="00007B"/>
      </a:hlink>
      <a:folHlink>
        <a:srgbClr val="000065"/>
      </a:folHlink>
    </a:clrScheme>
    <a:fontScheme name="JJ Simple Fonts 1">
      <a:majorFont>
        <a:latin typeface="Franklin Gothic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Helvetic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1840</TotalTime>
  <Words>3868</Words>
  <Application>Microsoft Macintosh PowerPoint</Application>
  <PresentationFormat>On-screen Show (4:3)</PresentationFormat>
  <Paragraphs>564</Paragraphs>
  <Slides>73</Slides>
  <Notes>30</Notes>
  <HiddenSlides>0</HiddenSlides>
  <MMClips>4</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73</vt:i4>
      </vt:variant>
    </vt:vector>
  </HeadingPairs>
  <TitlesOfParts>
    <vt:vector size="85" baseType="lpstr">
      <vt:lpstr>Arial Black</vt:lpstr>
      <vt:lpstr>Calibri</vt:lpstr>
      <vt:lpstr>Franklin Gothic Medium</vt:lpstr>
      <vt:lpstr>Helvetica</vt:lpstr>
      <vt:lpstr>ＭＳ Ｐゴシック</vt:lpstr>
      <vt:lpstr>ＭＳ Ｐ明朝</vt:lpstr>
      <vt:lpstr>Times</vt:lpstr>
      <vt:lpstr>Times New Roman</vt:lpstr>
      <vt:lpstr>Arial</vt:lpstr>
      <vt:lpstr>Default Theme</vt:lpstr>
      <vt:lpstr>Image File</vt:lpstr>
      <vt:lpstr>Image</vt:lpstr>
      <vt:lpstr>Foundations of Computer Vision Introduction</vt:lpstr>
      <vt:lpstr>PowerPoint Presentation</vt:lpstr>
      <vt:lpstr>Your turn!</vt:lpstr>
      <vt:lpstr>What is Computer Vision?</vt:lpstr>
      <vt:lpstr>What is Computer Vision?</vt:lpstr>
      <vt:lpstr>What is Computer Vision?</vt:lpstr>
      <vt:lpstr>What is Computer Vision?</vt:lpstr>
      <vt:lpstr>Some related terms</vt:lpstr>
      <vt:lpstr>What information is in images?</vt:lpstr>
      <vt:lpstr>Five classes of information in visual content</vt:lpstr>
      <vt:lpstr>Extracting that information is harder than you think</vt:lpstr>
      <vt:lpstr>Example of sensors and image formation</vt:lpstr>
      <vt:lpstr>But, visual content can also be produced by</vt:lpstr>
      <vt:lpstr>Example of sensors and image formation</vt:lpstr>
      <vt:lpstr>Example of sensors and image formation</vt:lpstr>
      <vt:lpstr>The pinhole camera</vt:lpstr>
      <vt:lpstr>The pinhole camera</vt:lpstr>
      <vt:lpstr>Adding a lens</vt:lpstr>
      <vt:lpstr>Pinhole vs. lens</vt:lpstr>
      <vt:lpstr>Thin lens equation</vt:lpstr>
      <vt:lpstr>Thin lens equation</vt:lpstr>
      <vt:lpstr>Thin lens equation</vt:lpstr>
      <vt:lpstr>Thin lens equation</vt:lpstr>
      <vt:lpstr>And we have our image…</vt:lpstr>
      <vt:lpstr>Human vision: a benchmark of sorts</vt:lpstr>
      <vt:lpstr>Structure of the eye</vt:lpstr>
      <vt:lpstr>Structure of the eye: Iris</vt:lpstr>
      <vt:lpstr>Structure of the eye: iris</vt:lpstr>
      <vt:lpstr>Structure of the eye: cornea and lens</vt:lpstr>
      <vt:lpstr>How a camera lens focuses</vt:lpstr>
      <vt:lpstr>How a human eye focuses</vt:lpstr>
      <vt:lpstr>Eyelens: focusing and accommodation</vt:lpstr>
      <vt:lpstr>Eyelens: focusing and accommodation</vt:lpstr>
      <vt:lpstr>Eyelens: focusing and accommodation</vt:lpstr>
      <vt:lpstr>Eyelens: focusing and accommodation</vt:lpstr>
      <vt:lpstr>Concept questions on focusing</vt:lpstr>
      <vt:lpstr>Concept questions on focusing</vt:lpstr>
      <vt:lpstr>Concept questions on focusing</vt:lpstr>
      <vt:lpstr>Structure of the eye: retina</vt:lpstr>
      <vt:lpstr>Structure of the retina</vt:lpstr>
      <vt:lpstr>Photoreceptors: rods and cones</vt:lpstr>
      <vt:lpstr>Photoreceptors: cones</vt:lpstr>
      <vt:lpstr>Photoreceptors: rods</vt:lpstr>
      <vt:lpstr>Rods and cones</vt:lpstr>
      <vt:lpstr>Human vision: our benchmark</vt:lpstr>
      <vt:lpstr>Human vision: our benchmark</vt:lpstr>
      <vt:lpstr>Human vision: our benchmark</vt:lpstr>
      <vt:lpstr>Illusions: what do they tell us?</vt:lpstr>
      <vt:lpstr>Illusions: what do they tell us?</vt:lpstr>
      <vt:lpstr>Why is computer vision hard?</vt:lpstr>
      <vt:lpstr>Why is computer vision hard?</vt:lpstr>
      <vt:lpstr>Why is computer vision hard?</vt:lpstr>
      <vt:lpstr>Challenges: viewpoint variation</vt:lpstr>
      <vt:lpstr>Challenges: illumination variation</vt:lpstr>
      <vt:lpstr>Challenges: scale variation</vt:lpstr>
      <vt:lpstr>Challenges: deformation and structure variation</vt:lpstr>
      <vt:lpstr>Challenges: occlusion</vt:lpstr>
      <vt:lpstr>Challenges: background clutter or context variation</vt:lpstr>
      <vt:lpstr>Challenges: intra-class variation</vt:lpstr>
      <vt:lpstr>Challenges: class variation</vt:lpstr>
      <vt:lpstr>Challenges:  ambiguity</vt:lpstr>
      <vt:lpstr>Challenges:  ambiguity</vt:lpstr>
      <vt:lpstr>Challenges:  ambiguity</vt:lpstr>
      <vt:lpstr>Challenges:  ambiguity</vt:lpstr>
      <vt:lpstr>Scenes are unique</vt:lpstr>
      <vt:lpstr>But not all scenes are so original</vt:lpstr>
      <vt:lpstr>But not all scenes are so original</vt:lpstr>
      <vt:lpstr>Computer Vision: A Search for Invariance</vt:lpstr>
      <vt:lpstr>Major Themes</vt:lpstr>
      <vt:lpstr>Core Abstracted Problems in Computer Vision</vt:lpstr>
      <vt:lpstr>Computer Vision Problems and Applications</vt:lpstr>
      <vt:lpstr>Course Information</vt:lpstr>
      <vt:lpstr>Coming up in Week 2</vt:lpstr>
    </vt:vector>
  </TitlesOfParts>
  <Company>SUNY at Buffalo</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Computer Vision Introduction</dc:title>
  <dc:creator>Jason Corso</dc:creator>
  <cp:lastModifiedBy>Jason J Corso</cp:lastModifiedBy>
  <cp:revision>237</cp:revision>
  <dcterms:created xsi:type="dcterms:W3CDTF">2014-09-03T13:57:41Z</dcterms:created>
  <dcterms:modified xsi:type="dcterms:W3CDTF">2017-09-05T18:56:53Z</dcterms:modified>
</cp:coreProperties>
</file>